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A67E-BAFE-47C2-BEC2-E7D231919317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1183C-1827-411C-B312-D6A32DD2663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4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AC7648-11C4-407E-B98B-D496E352DEB0}" type="slidenum">
              <a:rPr lang="it-IT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US"/>
              <a:t>1-Passando ad una formulazione matriciale più compatta</a:t>
            </a:r>
          </a:p>
          <a:p>
            <a:pPr eaLnBrk="1" hangingPunct="1"/>
            <a:r>
              <a:rPr lang="it-IT" altLang="en-US"/>
              <a:t>2-È possibile calcolare direttamente la soluzione ai minimi quadrati mediante l’espressione mostrata, modificata inserendo:Un ritardo di causalizzazione e un termine di regolarizzazione.</a:t>
            </a:r>
          </a:p>
          <a:p>
            <a:pPr eaLnBrk="1" hangingPunct="1"/>
            <a:r>
              <a:rPr lang="it-IT" altLang="en-US"/>
              <a:t>3-In particolare è stata utilizzata la regolarizzazione di Kirkeby con parametro di regolarizzazione variabile in frequenza.</a:t>
            </a:r>
          </a:p>
          <a:p>
            <a:pPr eaLnBrk="1" hangingPunct="1"/>
            <a:r>
              <a:rPr lang="it-IT" altLang="en-US"/>
              <a:t>4-Questo consente di ottenere una accurata inversione in banda mentre impedisce che il denominatore si annulli in alta e bassa frequenza</a:t>
            </a:r>
          </a:p>
          <a:p>
            <a:pPr eaLnBrk="1" hangingPunct="1"/>
            <a:r>
              <a:rPr lang="it-IT" altLang="en-US"/>
              <a:t>   dove lo spettro delle risposte all’impulso del sistema tende a zero</a:t>
            </a:r>
          </a:p>
          <a:p>
            <a:pPr eaLnBrk="1" hangingPunct="1"/>
            <a:r>
              <a:rPr lang="it-IT" altLang="en-US"/>
              <a:t>5-Antitrasformando la matrice delle funzioni di trasferimento si determinano i coefficienti dei filtri FIR</a:t>
            </a:r>
          </a:p>
        </p:txBody>
      </p:sp>
    </p:spTree>
    <p:extLst>
      <p:ext uri="{BB962C8B-B14F-4D97-AF65-F5344CB8AC3E}">
        <p14:creationId xmlns:p14="http://schemas.microsoft.com/office/powerpoint/2010/main" val="107186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AC7648-11C4-407E-B98B-D496E352DEB0}" type="slidenum">
              <a:rPr lang="it-IT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US"/>
              <a:t>1-Passando ad una formulazione matriciale più compatta</a:t>
            </a:r>
          </a:p>
          <a:p>
            <a:pPr eaLnBrk="1" hangingPunct="1"/>
            <a:r>
              <a:rPr lang="it-IT" altLang="en-US"/>
              <a:t>2-È possibile calcolare direttamente la soluzione ai minimi quadrati mediante l’espressione mostrata, modificata inserendo:Un ritardo di causalizzazione e un termine di regolarizzazione.</a:t>
            </a:r>
          </a:p>
          <a:p>
            <a:pPr eaLnBrk="1" hangingPunct="1"/>
            <a:r>
              <a:rPr lang="it-IT" altLang="en-US"/>
              <a:t>3-In particolare è stata utilizzata la regolarizzazione di Kirkeby con parametro di regolarizzazione variabile in frequenza.</a:t>
            </a:r>
          </a:p>
          <a:p>
            <a:pPr eaLnBrk="1" hangingPunct="1"/>
            <a:r>
              <a:rPr lang="it-IT" altLang="en-US"/>
              <a:t>4-Questo consente di ottenere una accurata inversione in banda mentre impedisce che il denominatore si annulli in alta e bassa frequenza</a:t>
            </a:r>
          </a:p>
          <a:p>
            <a:pPr eaLnBrk="1" hangingPunct="1"/>
            <a:r>
              <a:rPr lang="it-IT" altLang="en-US"/>
              <a:t>   dove lo spettro delle risposte all’impulso del sistema tende a zero</a:t>
            </a:r>
          </a:p>
          <a:p>
            <a:pPr eaLnBrk="1" hangingPunct="1"/>
            <a:r>
              <a:rPr lang="it-IT" altLang="en-US"/>
              <a:t>5-Antitrasformando la matrice delle funzioni di trasferimento si determinano i coefficienti dei filtri FIR</a:t>
            </a:r>
          </a:p>
        </p:txBody>
      </p:sp>
    </p:spTree>
    <p:extLst>
      <p:ext uri="{BB962C8B-B14F-4D97-AF65-F5344CB8AC3E}">
        <p14:creationId xmlns:p14="http://schemas.microsoft.com/office/powerpoint/2010/main" val="150221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AC7648-11C4-407E-B98B-D496E352DEB0}" type="slidenum">
              <a:rPr lang="it-IT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US"/>
              <a:t>1-Passando ad una formulazione matriciale più compatta</a:t>
            </a:r>
          </a:p>
          <a:p>
            <a:pPr eaLnBrk="1" hangingPunct="1"/>
            <a:r>
              <a:rPr lang="it-IT" altLang="en-US"/>
              <a:t>2-È possibile calcolare direttamente la soluzione ai minimi quadrati mediante l’espressione mostrata, modificata inserendo:Un ritardo di causalizzazione e un termine di regolarizzazione.</a:t>
            </a:r>
          </a:p>
          <a:p>
            <a:pPr eaLnBrk="1" hangingPunct="1"/>
            <a:r>
              <a:rPr lang="it-IT" altLang="en-US"/>
              <a:t>3-In particolare è stata utilizzata la regolarizzazione di Kirkeby con parametro di regolarizzazione variabile in frequenza.</a:t>
            </a:r>
          </a:p>
          <a:p>
            <a:pPr eaLnBrk="1" hangingPunct="1"/>
            <a:r>
              <a:rPr lang="it-IT" altLang="en-US"/>
              <a:t>4-Questo consente di ottenere una accurata inversione in banda mentre impedisce che il denominatore si annulli in alta e bassa frequenza</a:t>
            </a:r>
          </a:p>
          <a:p>
            <a:pPr eaLnBrk="1" hangingPunct="1"/>
            <a:r>
              <a:rPr lang="it-IT" altLang="en-US"/>
              <a:t>   dove lo spettro delle risposte all’impulso del sistema tende a zero</a:t>
            </a:r>
          </a:p>
          <a:p>
            <a:pPr eaLnBrk="1" hangingPunct="1"/>
            <a:r>
              <a:rPr lang="it-IT" altLang="en-US"/>
              <a:t>5-Antitrasformando la matrice delle funzioni di trasferimento si determinano i coefficienti dei filtri FIR</a:t>
            </a:r>
          </a:p>
        </p:txBody>
      </p:sp>
    </p:spTree>
    <p:extLst>
      <p:ext uri="{BB962C8B-B14F-4D97-AF65-F5344CB8AC3E}">
        <p14:creationId xmlns:p14="http://schemas.microsoft.com/office/powerpoint/2010/main" val="272652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8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61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2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4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04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95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34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95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0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1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2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63C5-B0E6-4E9A-A631-11300068BE7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76C1-F51F-4C9E-9506-F2C6F3086B0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2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58"/>
          <p:cNvSpPr txBox="1">
            <a:spLocks noChangeArrowheads="1"/>
          </p:cNvSpPr>
          <p:nvPr/>
        </p:nvSpPr>
        <p:spPr bwMode="auto">
          <a:xfrm>
            <a:off x="1863756" y="1362517"/>
            <a:ext cx="2586796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20 cm diameter spherical array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x RCF 2” 30W Neodymium Full-Range speakers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Total power 32 x 30 = 960 W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Demonstration of a spherical source with 32 loudspeakers</a:t>
            </a:r>
            <a:endParaRPr lang="it-IT" sz="2000" dirty="0">
              <a:solidFill>
                <a:srgbClr val="000066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3400" y="609600"/>
            <a:ext cx="80772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71464" y="2357053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2402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304802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0" name="Picture 2" descr="2015-12-17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64" b="99592" l="34069" r="77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14380" r="17039" b="7965"/>
          <a:stretch>
            <a:fillRect/>
          </a:stretch>
        </p:blipFill>
        <p:spPr bwMode="auto">
          <a:xfrm>
            <a:off x="255818" y="1140825"/>
            <a:ext cx="1747001" cy="188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8"/>
          <p:cNvSpPr txBox="1">
            <a:spLocks noChangeArrowheads="1"/>
          </p:cNvSpPr>
          <p:nvPr/>
        </p:nvSpPr>
        <p:spPr bwMode="auto">
          <a:xfrm>
            <a:off x="468315" y="76517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it-IT" sz="1800" b="1" dirty="0">
                <a:solidFill>
                  <a:srgbClr val="000066"/>
                </a:solidFill>
                <a:cs typeface="Arial" charset="0"/>
              </a:rPr>
              <a:t>By Angelo Farina and Lorenzo </a:t>
            </a:r>
            <a:r>
              <a:rPr lang="en-US" altLang="it-IT" sz="1800" b="1" dirty="0" err="1">
                <a:solidFill>
                  <a:srgbClr val="000066"/>
                </a:solidFill>
                <a:cs typeface="Arial" charset="0"/>
              </a:rPr>
              <a:t>Chiesi</a:t>
            </a:r>
            <a:endParaRPr lang="en-US" altLang="it-IT" sz="18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7" name="Text Box 158"/>
          <p:cNvSpPr txBox="1">
            <a:spLocks noChangeArrowheads="1"/>
          </p:cNvSpPr>
          <p:nvPr/>
        </p:nvSpPr>
        <p:spPr bwMode="auto">
          <a:xfrm>
            <a:off x="1855905" y="2173740"/>
            <a:ext cx="3201158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Low cost hand crafted prototype made by wood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Sphere obtained gluing a couple of IKEA bowls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2" y="1355139"/>
            <a:ext cx="2045296" cy="1533972"/>
          </a:xfrm>
          <a:prstGeom prst="rect">
            <a:avLst/>
          </a:prstGeom>
        </p:spPr>
      </p:pic>
      <p:sp>
        <p:nvSpPr>
          <p:cNvPr id="29" name="Text Box 158"/>
          <p:cNvSpPr txBox="1">
            <a:spLocks noChangeArrowheads="1"/>
          </p:cNvSpPr>
          <p:nvPr/>
        </p:nvSpPr>
        <p:spPr bwMode="auto">
          <a:xfrm>
            <a:off x="7089618" y="1519552"/>
            <a:ext cx="202003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channels portable class-D amplifier 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packed in a light 3U trolley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Orion USB 32ch interface 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1500W, 18 kg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160" y="3345249"/>
            <a:ext cx="2045296" cy="2058788"/>
          </a:xfrm>
          <a:prstGeom prst="rect">
            <a:avLst/>
          </a:prstGeom>
        </p:spPr>
      </p:pic>
      <p:sp>
        <p:nvSpPr>
          <p:cNvPr id="32" name="Text Box 158"/>
          <p:cNvSpPr txBox="1">
            <a:spLocks noChangeArrowheads="1"/>
          </p:cNvSpPr>
          <p:nvPr/>
        </p:nvSpPr>
        <p:spPr bwMode="auto">
          <a:xfrm>
            <a:off x="1109066" y="5404037"/>
            <a:ext cx="2586796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8x32 FIR filter matrix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 err="1">
                <a:solidFill>
                  <a:srgbClr val="000066"/>
                </a:solidFill>
                <a:cs typeface="Arial" charset="0"/>
              </a:rPr>
              <a:t>Realtime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, CPU load: &lt; 6%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Can send up to 8 different signals in sharp beams pointed in arbitrary directions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The patterns are high order cardioids (up to 7</a:t>
            </a:r>
            <a:r>
              <a:rPr lang="en-US" altLang="it-IT" sz="1050" b="1" baseline="30000" dirty="0">
                <a:solidFill>
                  <a:srgbClr val="000066"/>
                </a:solidFill>
                <a:cs typeface="Arial" charset="0"/>
              </a:rPr>
              <a:t>th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 order)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86091" y="5050094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DEMO 1</a:t>
            </a:r>
            <a:endParaRPr lang="it-IT" sz="4000" dirty="0"/>
          </a:p>
        </p:txBody>
      </p:sp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81" y="3369896"/>
            <a:ext cx="2185306" cy="20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58"/>
          <p:cNvSpPr txBox="1">
            <a:spLocks noChangeArrowheads="1"/>
          </p:cNvSpPr>
          <p:nvPr/>
        </p:nvSpPr>
        <p:spPr bwMode="auto">
          <a:xfrm>
            <a:off x="4063864" y="5693154"/>
            <a:ext cx="487415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400" b="1" dirty="0">
                <a:solidFill>
                  <a:srgbClr val="000066"/>
                </a:solidFill>
                <a:cs typeface="Arial" charset="0"/>
              </a:rPr>
              <a:t>The beam is always pointing in frontal direction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400" b="1" dirty="0">
                <a:solidFill>
                  <a:srgbClr val="000066"/>
                </a:solidFill>
                <a:cs typeface="Arial" charset="0"/>
              </a:rPr>
              <a:t>Moving the selector, the cardioid order changes from 0 (</a:t>
            </a:r>
            <a:r>
              <a:rPr lang="en-US" altLang="it-IT" sz="1400" b="1" dirty="0" err="1">
                <a:solidFill>
                  <a:srgbClr val="000066"/>
                </a:solidFill>
                <a:cs typeface="Arial" charset="0"/>
              </a:rPr>
              <a:t>omni</a:t>
            </a:r>
            <a:r>
              <a:rPr lang="en-US" altLang="it-IT" sz="1400" b="1" dirty="0">
                <a:solidFill>
                  <a:srgbClr val="000066"/>
                </a:solidFill>
                <a:cs typeface="Arial" charset="0"/>
              </a:rPr>
              <a:t>) to 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940" y="3414808"/>
            <a:ext cx="3113075" cy="20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594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52" y="3336057"/>
            <a:ext cx="3173099" cy="2069640"/>
          </a:xfrm>
          <a:prstGeom prst="rect">
            <a:avLst/>
          </a:prstGeom>
        </p:spPr>
      </p:pic>
      <p:sp>
        <p:nvSpPr>
          <p:cNvPr id="22" name="Text Box 158"/>
          <p:cNvSpPr txBox="1">
            <a:spLocks noChangeArrowheads="1"/>
          </p:cNvSpPr>
          <p:nvPr/>
        </p:nvSpPr>
        <p:spPr bwMode="auto">
          <a:xfrm>
            <a:off x="1863756" y="1362517"/>
            <a:ext cx="2586796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20 cm diameter spherical array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x RCF 2” 30W Neodymium Full-Range speakers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Total power 32 x 30 = 960 W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Demonstration of a spherical source with 32 loudspeakers</a:t>
            </a:r>
            <a:endParaRPr lang="it-IT" sz="2000" dirty="0">
              <a:solidFill>
                <a:srgbClr val="000066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3400" y="609600"/>
            <a:ext cx="80772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71464" y="2357053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2402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304802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0" name="Picture 2" descr="2015-12-17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64" b="99592" l="34069" r="77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14380" r="17039" b="7965"/>
          <a:stretch>
            <a:fillRect/>
          </a:stretch>
        </p:blipFill>
        <p:spPr bwMode="auto">
          <a:xfrm>
            <a:off x="255818" y="1140825"/>
            <a:ext cx="1747001" cy="188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8"/>
          <p:cNvSpPr txBox="1">
            <a:spLocks noChangeArrowheads="1"/>
          </p:cNvSpPr>
          <p:nvPr/>
        </p:nvSpPr>
        <p:spPr bwMode="auto">
          <a:xfrm>
            <a:off x="468315" y="76517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it-IT" sz="1800" b="1" dirty="0">
                <a:solidFill>
                  <a:srgbClr val="000066"/>
                </a:solidFill>
                <a:cs typeface="Arial" charset="0"/>
              </a:rPr>
              <a:t>By Angelo Farina and Lorenzo </a:t>
            </a:r>
            <a:r>
              <a:rPr lang="en-US" altLang="it-IT" sz="1800" b="1" dirty="0" err="1">
                <a:solidFill>
                  <a:srgbClr val="000066"/>
                </a:solidFill>
                <a:cs typeface="Arial" charset="0"/>
              </a:rPr>
              <a:t>Chiesi</a:t>
            </a:r>
            <a:endParaRPr lang="en-US" altLang="it-IT" sz="18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7" name="Text Box 158"/>
          <p:cNvSpPr txBox="1">
            <a:spLocks noChangeArrowheads="1"/>
          </p:cNvSpPr>
          <p:nvPr/>
        </p:nvSpPr>
        <p:spPr bwMode="auto">
          <a:xfrm>
            <a:off x="1855905" y="2173740"/>
            <a:ext cx="3201158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Low cost hand crafted prototype made by wood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Sphere obtained gluing a couple of IKEA bowls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22" y="1355139"/>
            <a:ext cx="2045296" cy="1533972"/>
          </a:xfrm>
          <a:prstGeom prst="rect">
            <a:avLst/>
          </a:prstGeom>
        </p:spPr>
      </p:pic>
      <p:sp>
        <p:nvSpPr>
          <p:cNvPr id="29" name="Text Box 158"/>
          <p:cNvSpPr txBox="1">
            <a:spLocks noChangeArrowheads="1"/>
          </p:cNvSpPr>
          <p:nvPr/>
        </p:nvSpPr>
        <p:spPr bwMode="auto">
          <a:xfrm>
            <a:off x="7089618" y="1519552"/>
            <a:ext cx="202003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channels portable class-D amplifier 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packed in a light 3U trolley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Orion USB 32ch interface 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1500W, 18 kg</a:t>
            </a:r>
          </a:p>
        </p:txBody>
      </p:sp>
      <p:sp>
        <p:nvSpPr>
          <p:cNvPr id="32" name="Text Box 158"/>
          <p:cNvSpPr txBox="1">
            <a:spLocks noChangeArrowheads="1"/>
          </p:cNvSpPr>
          <p:nvPr/>
        </p:nvSpPr>
        <p:spPr bwMode="auto">
          <a:xfrm>
            <a:off x="1109066" y="5404037"/>
            <a:ext cx="2586796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16x32 FIR filter matrix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 err="1">
                <a:solidFill>
                  <a:srgbClr val="000066"/>
                </a:solidFill>
                <a:cs typeface="Arial" charset="0"/>
              </a:rPr>
              <a:t>Realtime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, CPU load: &lt; 10%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Can send 16 different signals in sharp beams pointed in 16 directions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The patterns are high order cardioids (5</a:t>
            </a:r>
            <a:r>
              <a:rPr lang="en-US" altLang="it-IT" sz="1050" b="1" baseline="30000" dirty="0">
                <a:solidFill>
                  <a:srgbClr val="000066"/>
                </a:solidFill>
                <a:cs typeface="Arial" charset="0"/>
              </a:rPr>
              <a:t>th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 order)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86091" y="5050094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DEMO 2</a:t>
            </a:r>
            <a:endParaRPr lang="it-IT" sz="4000" dirty="0"/>
          </a:p>
        </p:txBody>
      </p:sp>
      <p:sp>
        <p:nvSpPr>
          <p:cNvPr id="26" name="Text Box 158"/>
          <p:cNvSpPr txBox="1">
            <a:spLocks noChangeArrowheads="1"/>
          </p:cNvSpPr>
          <p:nvPr/>
        </p:nvSpPr>
        <p:spPr bwMode="auto">
          <a:xfrm>
            <a:off x="4063864" y="5693154"/>
            <a:ext cx="487415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400" b="1" dirty="0">
                <a:solidFill>
                  <a:srgbClr val="000066"/>
                </a:solidFill>
                <a:cs typeface="Arial" charset="0"/>
              </a:rPr>
              <a:t>The 16 beams are pointing all around in 22.5° steps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400" b="1" dirty="0">
                <a:solidFill>
                  <a:srgbClr val="000066"/>
                </a:solidFill>
                <a:cs typeface="Arial" charset="0"/>
              </a:rPr>
              <a:t>Moving the selector, the input is routed to one of these beams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250" y="3336056"/>
            <a:ext cx="2054429" cy="2067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226" y="3336056"/>
            <a:ext cx="3034495" cy="20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911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58"/>
          <p:cNvSpPr txBox="1">
            <a:spLocks noChangeArrowheads="1"/>
          </p:cNvSpPr>
          <p:nvPr/>
        </p:nvSpPr>
        <p:spPr bwMode="auto">
          <a:xfrm>
            <a:off x="1912740" y="1476813"/>
            <a:ext cx="2586796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20 cm diameter spherical array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x RCF 2” 30W Neodymium Full-Range speakers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Total power 32 x 30 = 960 W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Demonstration of a spherical source with 32 loudspeakers</a:t>
            </a:r>
            <a:endParaRPr lang="it-IT" sz="2000" dirty="0">
              <a:solidFill>
                <a:srgbClr val="000066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3400" y="609600"/>
            <a:ext cx="80772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" y="2577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71464" y="2357053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2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2402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304802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0" name="Picture 2" descr="2015-12-17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64" b="99592" l="34069" r="77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14380" r="17039" b="7965"/>
          <a:stretch>
            <a:fillRect/>
          </a:stretch>
        </p:blipFill>
        <p:spPr bwMode="auto">
          <a:xfrm>
            <a:off x="304802" y="1255121"/>
            <a:ext cx="1747001" cy="188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8"/>
          <p:cNvSpPr txBox="1">
            <a:spLocks noChangeArrowheads="1"/>
          </p:cNvSpPr>
          <p:nvPr/>
        </p:nvSpPr>
        <p:spPr bwMode="auto">
          <a:xfrm>
            <a:off x="468315" y="76517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it-IT" sz="1800" b="1" dirty="0">
                <a:solidFill>
                  <a:srgbClr val="000066"/>
                </a:solidFill>
                <a:cs typeface="Arial" charset="0"/>
              </a:rPr>
              <a:t>By Angelo Farina and Lorenzo </a:t>
            </a:r>
            <a:r>
              <a:rPr lang="en-US" altLang="it-IT" sz="1800" b="1" dirty="0" err="1">
                <a:solidFill>
                  <a:srgbClr val="000066"/>
                </a:solidFill>
                <a:cs typeface="Arial" charset="0"/>
              </a:rPr>
              <a:t>Chiesi</a:t>
            </a:r>
            <a:endParaRPr lang="en-US" altLang="it-IT" sz="18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7" name="Text Box 158"/>
          <p:cNvSpPr txBox="1">
            <a:spLocks noChangeArrowheads="1"/>
          </p:cNvSpPr>
          <p:nvPr/>
        </p:nvSpPr>
        <p:spPr bwMode="auto">
          <a:xfrm>
            <a:off x="1904889" y="2288036"/>
            <a:ext cx="3201158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Low cost hand crafted prototype made by wood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en-US" altLang="it-IT" sz="200" b="1" dirty="0">
              <a:solidFill>
                <a:srgbClr val="000066"/>
              </a:solidFill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Sphere obtained gluing a couple of IKEA bowls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06" y="1469435"/>
            <a:ext cx="2045296" cy="1533972"/>
          </a:xfrm>
          <a:prstGeom prst="rect">
            <a:avLst/>
          </a:prstGeom>
        </p:spPr>
      </p:pic>
      <p:sp>
        <p:nvSpPr>
          <p:cNvPr id="29" name="Text Box 158"/>
          <p:cNvSpPr txBox="1">
            <a:spLocks noChangeArrowheads="1"/>
          </p:cNvSpPr>
          <p:nvPr/>
        </p:nvSpPr>
        <p:spPr bwMode="auto">
          <a:xfrm>
            <a:off x="7138602" y="1633848"/>
            <a:ext cx="202003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32 channels portable class-D amplifier </a:t>
            </a:r>
            <a:br>
              <a:rPr lang="en-US" altLang="it-IT" sz="1050" b="1" dirty="0">
                <a:solidFill>
                  <a:srgbClr val="000066"/>
                </a:solidFill>
                <a:cs typeface="Arial" charset="0"/>
              </a:rPr>
            </a:b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packed in a light 3U trolley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Orion USB 32ch interface </a:t>
            </a:r>
          </a:p>
          <a:p>
            <a:pPr marL="171450" indent="-171450" eaLnBrk="1" hangingPunct="1"/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1500W, 18 kg</a:t>
            </a:r>
          </a:p>
        </p:txBody>
      </p:sp>
      <p:sp>
        <p:nvSpPr>
          <p:cNvPr id="32" name="Text Box 158"/>
          <p:cNvSpPr txBox="1">
            <a:spLocks noChangeArrowheads="1"/>
          </p:cNvSpPr>
          <p:nvPr/>
        </p:nvSpPr>
        <p:spPr bwMode="auto">
          <a:xfrm>
            <a:off x="1109066" y="5404037"/>
            <a:ext cx="258679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16x32 FIR filter matrix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 err="1">
                <a:solidFill>
                  <a:srgbClr val="000066"/>
                </a:solidFill>
                <a:cs typeface="Arial" charset="0"/>
              </a:rPr>
              <a:t>Realtime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, CPU load: &lt; 11%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Creates 16 virtual loudspeakers with directivities corresponding to spherical harmonics up to 3</a:t>
            </a:r>
            <a:r>
              <a:rPr lang="en-US" altLang="it-IT" sz="1050" b="1" baseline="30000" dirty="0">
                <a:solidFill>
                  <a:srgbClr val="000066"/>
                </a:solidFill>
                <a:cs typeface="Arial" charset="0"/>
              </a:rPr>
              <a:t>rd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 order (</a:t>
            </a:r>
            <a:r>
              <a:rPr lang="en-US" altLang="it-IT" sz="1050" b="1" dirty="0" err="1">
                <a:solidFill>
                  <a:srgbClr val="000066"/>
                </a:solidFill>
                <a:cs typeface="Arial" charset="0"/>
              </a:rPr>
              <a:t>FuMa</a:t>
            </a:r>
            <a:r>
              <a:rPr lang="en-US" altLang="it-IT" sz="1050" b="1" dirty="0">
                <a:solidFill>
                  <a:srgbClr val="000066"/>
                </a:solidFill>
                <a:cs typeface="Arial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86091" y="5050094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DEMO 3</a:t>
            </a:r>
            <a:endParaRPr lang="it-IT" sz="4000" dirty="0"/>
          </a:p>
        </p:txBody>
      </p:sp>
      <p:sp>
        <p:nvSpPr>
          <p:cNvPr id="39" name="Text Box 158"/>
          <p:cNvSpPr txBox="1">
            <a:spLocks noChangeArrowheads="1"/>
          </p:cNvSpPr>
          <p:nvPr/>
        </p:nvSpPr>
        <p:spPr bwMode="auto">
          <a:xfrm>
            <a:off x="4772536" y="5210202"/>
            <a:ext cx="437146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200" b="1" dirty="0">
                <a:solidFill>
                  <a:srgbClr val="000066"/>
                </a:solidFill>
                <a:cs typeface="Arial" charset="0"/>
              </a:rPr>
              <a:t>HOA Encoding of two directive virtual sources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200" b="1" dirty="0">
                <a:solidFill>
                  <a:srgbClr val="000066"/>
                </a:solidFill>
                <a:cs typeface="Arial" charset="0"/>
              </a:rPr>
              <a:t>The sources can be rotated with </a:t>
            </a:r>
            <a:r>
              <a:rPr lang="en-US" altLang="it-IT" sz="1200" b="1" dirty="0" err="1">
                <a:solidFill>
                  <a:srgbClr val="000066"/>
                </a:solidFill>
                <a:cs typeface="Arial" charset="0"/>
              </a:rPr>
              <a:t>Ambix</a:t>
            </a:r>
            <a:r>
              <a:rPr lang="en-US" altLang="it-IT" sz="1200" b="1" dirty="0">
                <a:solidFill>
                  <a:srgbClr val="000066"/>
                </a:solidFill>
                <a:cs typeface="Arial" charset="0"/>
              </a:rPr>
              <a:t>-Encoder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200" b="1" dirty="0">
                <a:solidFill>
                  <a:srgbClr val="000066"/>
                </a:solidFill>
                <a:cs typeface="Arial" charset="0"/>
              </a:rPr>
              <a:t>The resulting 16-channels HOA signal is sent to the 16x32 beamforming filter matrix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it-IT" sz="1200" b="1" dirty="0">
                <a:solidFill>
                  <a:srgbClr val="000066"/>
                </a:solidFill>
                <a:cs typeface="Arial" charset="0"/>
              </a:rPr>
              <a:t>The 32 channels feed the spherical loudspeaker array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484" y="3096740"/>
            <a:ext cx="3209528" cy="1952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417" y="3437699"/>
            <a:ext cx="1976636" cy="1989675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53" y="3486097"/>
            <a:ext cx="2829992" cy="134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2993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705</Words>
  <Application>Microsoft Office PowerPoint</Application>
  <PresentationFormat>On-screen Show (4:3)</PresentationFormat>
  <Paragraphs>79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Farina</dc:creator>
  <cp:lastModifiedBy>Angelo FARINA</cp:lastModifiedBy>
  <cp:revision>14</cp:revision>
  <dcterms:created xsi:type="dcterms:W3CDTF">2016-07-16T19:09:44Z</dcterms:created>
  <dcterms:modified xsi:type="dcterms:W3CDTF">2021-12-02T09:59:01Z</dcterms:modified>
</cp:coreProperties>
</file>