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5"/>
  </p:notesMasterIdLst>
  <p:handoutMasterIdLst>
    <p:handoutMasterId r:id="rId36"/>
  </p:handoutMasterIdLst>
  <p:sldIdLst>
    <p:sldId id="394" r:id="rId2"/>
    <p:sldId id="336" r:id="rId3"/>
    <p:sldId id="302" r:id="rId4"/>
    <p:sldId id="349" r:id="rId5"/>
    <p:sldId id="343" r:id="rId6"/>
    <p:sldId id="350" r:id="rId7"/>
    <p:sldId id="351" r:id="rId8"/>
    <p:sldId id="352" r:id="rId9"/>
    <p:sldId id="353" r:id="rId10"/>
    <p:sldId id="354" r:id="rId11"/>
    <p:sldId id="345" r:id="rId12"/>
    <p:sldId id="346" r:id="rId13"/>
    <p:sldId id="347" r:id="rId14"/>
    <p:sldId id="303" r:id="rId15"/>
    <p:sldId id="321" r:id="rId16"/>
    <p:sldId id="342" r:id="rId17"/>
    <p:sldId id="320" r:id="rId18"/>
    <p:sldId id="338" r:id="rId19"/>
    <p:sldId id="356" r:id="rId20"/>
    <p:sldId id="357" r:id="rId21"/>
    <p:sldId id="390" r:id="rId22"/>
    <p:sldId id="387" r:id="rId23"/>
    <p:sldId id="391" r:id="rId24"/>
    <p:sldId id="388" r:id="rId25"/>
    <p:sldId id="389" r:id="rId26"/>
    <p:sldId id="392" r:id="rId27"/>
    <p:sldId id="362" r:id="rId28"/>
    <p:sldId id="359" r:id="rId29"/>
    <p:sldId id="364" r:id="rId30"/>
    <p:sldId id="365" r:id="rId31"/>
    <p:sldId id="384" r:id="rId32"/>
    <p:sldId id="393" r:id="rId33"/>
    <p:sldId id="326" r:id="rId34"/>
  </p:sldIdLst>
  <p:sldSz cx="9144000" cy="6858000" type="screen4x3"/>
  <p:notesSz cx="6858000" cy="9144000"/>
  <p:custDataLst>
    <p:tags r:id="rId37"/>
  </p:custDataLst>
  <p:defaultTextStyle>
    <a:defPPr>
      <a:defRPr lang="it-IT"/>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CC33"/>
    <a:srgbClr val="FF00FF"/>
    <a:srgbClr val="0000FF"/>
    <a:srgbClr val="00FFFF"/>
    <a:srgbClr val="CC00CC"/>
    <a:srgbClr val="D60093"/>
    <a:srgbClr val="FF00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08" autoAdjust="0"/>
    <p:restoredTop sz="94682" autoAdjust="0"/>
  </p:normalViewPr>
  <p:slideViewPr>
    <p:cSldViewPr snapToGrid="0">
      <p:cViewPr varScale="1">
        <p:scale>
          <a:sx n="85" d="100"/>
          <a:sy n="85" d="100"/>
        </p:scale>
        <p:origin x="92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png"/><Relationship Id="rId1" Type="http://schemas.openxmlformats.org/officeDocument/2006/relationships/image" Target="../media/image24.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5" Type="http://schemas.openxmlformats.org/officeDocument/2006/relationships/image" Target="../media/image35.wmf"/><Relationship Id="rId4"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en-US" altLang="en-US"/>
          </a:p>
        </p:txBody>
      </p:sp>
      <p:sp>
        <p:nvSpPr>
          <p:cNvPr id="26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en-US" altLang="en-US"/>
          </a:p>
        </p:txBody>
      </p:sp>
      <p:sp>
        <p:nvSpPr>
          <p:cNvPr id="26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en-US" altLang="en-US"/>
          </a:p>
        </p:txBody>
      </p:sp>
      <p:sp>
        <p:nvSpPr>
          <p:cNvPr id="26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107C0BEF-0CF9-4BC6-8633-50A742C2B296}"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it-IT" altLang="en-US"/>
          </a:p>
        </p:txBody>
      </p:sp>
      <p:sp>
        <p:nvSpPr>
          <p:cNvPr id="153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it-IT" altLang="en-US"/>
          </a:p>
        </p:txBody>
      </p:sp>
      <p:sp>
        <p:nvSpPr>
          <p:cNvPr id="1536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en-US" smtClean="0"/>
              <a:t>Fare clic per modificare gli stili del testo dello schema</a:t>
            </a:r>
          </a:p>
          <a:p>
            <a:pPr lvl="1"/>
            <a:r>
              <a:rPr lang="it-IT" altLang="en-US" smtClean="0"/>
              <a:t>Secondo livello</a:t>
            </a:r>
          </a:p>
          <a:p>
            <a:pPr lvl="2"/>
            <a:r>
              <a:rPr lang="it-IT" altLang="en-US" smtClean="0"/>
              <a:t>Terzo livello</a:t>
            </a:r>
          </a:p>
          <a:p>
            <a:pPr lvl="3"/>
            <a:r>
              <a:rPr lang="it-IT" altLang="en-US" smtClean="0"/>
              <a:t>Quarto livello</a:t>
            </a:r>
          </a:p>
          <a:p>
            <a:pPr lvl="4"/>
            <a:r>
              <a:rPr lang="it-IT" altLang="en-US" smtClean="0"/>
              <a:t>Quinto livello</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it-IT" alt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3425FC85-8719-4360-9FF1-FBF254649BC3}" type="slidenum">
              <a:rPr lang="it-IT" altLang="en-US"/>
              <a:pPr/>
              <a:t>‹#›</a:t>
            </a:fld>
            <a:endParaRPr lang="it-IT"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2B6EF2-680B-4551-8184-4A894339A8F7}" type="slidenum">
              <a:rPr lang="it-IT" altLang="en-US"/>
              <a:pPr/>
              <a:t>1</a:t>
            </a:fld>
            <a:endParaRPr lang="it-IT" altLang="en-US"/>
          </a:p>
        </p:txBody>
      </p:sp>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27912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5EBA01-FBB8-422E-9A43-1B1AF8A6AAF2}" type="slidenum">
              <a:rPr lang="it-IT" altLang="en-US"/>
              <a:pPr/>
              <a:t>5</a:t>
            </a:fld>
            <a:endParaRPr lang="it-IT" altLang="en-US"/>
          </a:p>
        </p:txBody>
      </p:sp>
      <p:sp>
        <p:nvSpPr>
          <p:cNvPr id="265218" name="Rectangle 2"/>
          <p:cNvSpPr>
            <a:spLocks noRot="1" noChangeArrowheads="1" noTextEdit="1"/>
          </p:cNvSpPr>
          <p:nvPr>
            <p:ph type="sldImg"/>
          </p:nvPr>
        </p:nvSpPr>
        <p:spPr>
          <a:ln/>
        </p:spPr>
      </p:sp>
      <p:sp>
        <p:nvSpPr>
          <p:cNvPr id="265219" name="Rectangle 3"/>
          <p:cNvSpPr>
            <a:spLocks noGrp="1" noChangeArrowheads="1"/>
          </p:cNvSpPr>
          <p:nvPr>
            <p:ph type="body" idx="1"/>
          </p:nvPr>
        </p:nvSpPr>
        <p:spPr/>
        <p:txBody>
          <a:bodyPr/>
          <a:lstStyle/>
          <a:p>
            <a:r>
              <a:rPr lang="it-IT" altLang="en-US"/>
              <a:t>Ambisonic surround sound è un set di tecniche per la registrazione, l’elaborazione in studio e la riproduzione dell’intero campo sonoro incontrato durante la ripresa. La modalità con cui Ambisonic realizza la più fedele riproduzione possibile consiste nel progettare tutta la catena di passaggi che dalla ripresa dell’evento sonoro lo portano fino alle orecchie degli ascoltatori. Attraverso un processo di codifica, un definito set di segnali chiamato B-Format ed un processo di decodifica, riesce ad ottenere un ambiente di riproduzione, in cui lo spettatore ha più ampia libertà di movimento all’interno dell’area d’ascolto senza correre il rischio di compromettere l’immagine sonora.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66AB22-4AA2-42EE-B22A-685643FDCAAF}" type="slidenum">
              <a:rPr lang="it-IT" altLang="en-US"/>
              <a:pPr/>
              <a:t>6</a:t>
            </a:fld>
            <a:endParaRPr lang="it-IT" altLang="en-US"/>
          </a:p>
        </p:txBody>
      </p:sp>
      <p:sp>
        <p:nvSpPr>
          <p:cNvPr id="277506" name="Rectangle 2"/>
          <p:cNvSpPr>
            <a:spLocks noRo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8EF95E-8528-4F6F-A2E5-6C15E032AAB7}" type="slidenum">
              <a:rPr lang="it-IT" altLang="en-US"/>
              <a:pPr/>
              <a:t>8</a:t>
            </a:fld>
            <a:endParaRPr lang="it-IT" altLang="en-US"/>
          </a:p>
        </p:txBody>
      </p:sp>
      <p:sp>
        <p:nvSpPr>
          <p:cNvPr id="280578" name="Rectangle 2"/>
          <p:cNvSpPr>
            <a:spLocks noRot="1" noChangeArrowheads="1" noTextEdit="1"/>
          </p:cNvSpPr>
          <p:nvPr>
            <p:ph type="sldImg"/>
          </p:nvPr>
        </p:nvSpPr>
        <p:spPr>
          <a:ln/>
        </p:spPr>
      </p:sp>
      <p:sp>
        <p:nvSpPr>
          <p:cNvPr id="2805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611508-B325-4511-8625-B69B49C2982F}" type="slidenum">
              <a:rPr lang="it-IT" altLang="en-US"/>
              <a:pPr/>
              <a:t>11</a:t>
            </a:fld>
            <a:endParaRPr lang="it-IT" altLang="en-US"/>
          </a:p>
        </p:txBody>
      </p:sp>
      <p:sp>
        <p:nvSpPr>
          <p:cNvPr id="268290" name="Rectangle 2"/>
          <p:cNvSpPr>
            <a:spLocks noRo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it-IT" altLang="en-US"/>
              <a:t>Il soundfield è un microfono che include nella sua struttura un array di quattro capsule che catturano il suono in tre dimenzioni senza presentare errori di fase e formano il diagramma polare caratteristico. Effettuando una registrazione con il soundfiled si ottengono in output 4 segnali audio: 3 componenti direzionali contenenti informazioni sulla la velocità del suono lungo gli assi </a:t>
            </a:r>
          </a:p>
          <a:p>
            <a:r>
              <a:rPr lang="it-IT" altLang="en-US"/>
              <a:t>X</a:t>
            </a:r>
          </a:p>
          <a:p>
            <a:r>
              <a:rPr lang="it-IT" altLang="en-US"/>
              <a:t>Y</a:t>
            </a:r>
          </a:p>
          <a:p>
            <a:r>
              <a:rPr lang="it-IT" altLang="en-US"/>
              <a:t>Z</a:t>
            </a:r>
          </a:p>
          <a:p>
            <a:r>
              <a:rPr lang="it-IT" altLang="en-US"/>
              <a:t>ed una componente omnidirezionale che da informazioni sulla pressione sonora.</a:t>
            </a:r>
          </a:p>
          <a:p>
            <a:r>
              <a:rPr lang="it-IT" altLang="en-US"/>
              <a:t>L’insieme delle quattro componenti audio costituisce il set di segnali di codifica della tecnologia Ambisonic chiamato B-Format.</a:t>
            </a:r>
          </a:p>
          <a:p>
            <a:r>
              <a:rPr lang="it-IT" altLang="en-US"/>
              <a:t>E’evidente che se la registrazione è fatta con il soundfield non occorrono processi di codifica.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F7EDDC-608C-494A-BE53-BF036102F057}" type="slidenum">
              <a:rPr lang="it-IT" altLang="en-US"/>
              <a:pPr/>
              <a:t>12</a:t>
            </a:fld>
            <a:endParaRPr lang="it-IT" altLang="en-US"/>
          </a:p>
        </p:txBody>
      </p:sp>
      <p:sp>
        <p:nvSpPr>
          <p:cNvPr id="270338" name="Rectangle 2"/>
          <p:cNvSpPr>
            <a:spLocks noRot="1" noChangeArrowheads="1" noTextEdit="1"/>
          </p:cNvSpPr>
          <p:nvPr>
            <p:ph type="sldImg"/>
          </p:nvPr>
        </p:nvSpPr>
        <p:spPr>
          <a:ln/>
        </p:spPr>
      </p:sp>
      <p:sp>
        <p:nvSpPr>
          <p:cNvPr id="270339" name="Rectangle 3"/>
          <p:cNvSpPr>
            <a:spLocks noGrp="1" noChangeArrowheads="1"/>
          </p:cNvSpPr>
          <p:nvPr>
            <p:ph type="body" idx="1"/>
          </p:nvPr>
        </p:nvSpPr>
        <p:spPr/>
        <p:txBody>
          <a:bodyPr/>
          <a:lstStyle/>
          <a:p>
            <a:r>
              <a:rPr lang="it-IT" altLang="en-US"/>
              <a:t>Nel processo di codifica, implementato da Isaac e me su DSP, vengono assegnate delle coordinate spaziali a sorgenti mono tramite un set di quattro equazioni.</a:t>
            </a:r>
          </a:p>
          <a:p>
            <a:r>
              <a:rPr lang="it-IT" altLang="en-US"/>
              <a:t>L’algoritmo matematico, proposto da Gerzon, che porta alle equazioni, scinde la direzione del campo sonoro in componenti armoniche sferiche di ordine zero ed uno. Ponendo l’ascoltatore nell’origine degli assi, tutti gli eventi acustici possono essere rappresentati da quattro componenti fondamentali:</a:t>
            </a:r>
          </a:p>
          <a:p>
            <a:r>
              <a:rPr lang="it-IT" altLang="en-US"/>
              <a:t>W</a:t>
            </a:r>
          </a:p>
          <a:p>
            <a:r>
              <a:rPr lang="it-IT" altLang="en-US"/>
              <a:t>X</a:t>
            </a:r>
          </a:p>
          <a:p>
            <a:r>
              <a:rPr lang="it-IT" altLang="en-US"/>
              <a:t>Y</a:t>
            </a:r>
          </a:p>
          <a:p>
            <a:r>
              <a:rPr lang="it-IT" altLang="en-US"/>
              <a:t>Z</a:t>
            </a:r>
          </a:p>
          <a:p>
            <a:r>
              <a:rPr lang="it-IT" altLang="en-US"/>
              <a:t>Dove A ed E sono rispettivamente gli angoli di Azimuth (rotazione antioraria rispetto ad un asse di riferimento) ed Elevation (angolo di elevazione).</a:t>
            </a:r>
          </a:p>
          <a:p>
            <a:r>
              <a:rPr lang="it-IT" altLang="en-US"/>
              <a:t>Moltiplicando l’ampiezza variabile nel tempo della sorgente sonora per i coefficienti dati dalle armoniche sferiche, la si dispone sulla superficie della sfera unitaria data da:</a:t>
            </a:r>
          </a:p>
          <a:p>
            <a:r>
              <a:rPr lang="it-IT" altLang="en-US"/>
              <a:t>EQUAZIONE</a:t>
            </a:r>
          </a:p>
          <a:p>
            <a:r>
              <a:rPr lang="it-IT" altLang="en-US"/>
              <a:t>che circonda l’ascoltatore.</a:t>
            </a:r>
          </a:p>
          <a:p>
            <a:r>
              <a:rPr lang="it-IT" altLang="en-US"/>
              <a:t>W, X, Y, Z diventano così la codifica B-Format di s(t).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A4E812-628E-4905-AFF2-3CC98CE6A313}" type="slidenum">
              <a:rPr lang="it-IT" altLang="en-US"/>
              <a:pPr/>
              <a:t>13</a:t>
            </a:fld>
            <a:endParaRPr lang="it-IT" altLang="en-US"/>
          </a:p>
        </p:txBody>
      </p:sp>
      <p:sp>
        <p:nvSpPr>
          <p:cNvPr id="272386" name="Rectangle 2"/>
          <p:cNvSpPr>
            <a:spLocks noRot="1" noChangeArrowheads="1" noTextEdit="1"/>
          </p:cNvSpPr>
          <p:nvPr>
            <p:ph type="sldImg"/>
          </p:nvPr>
        </p:nvSpPr>
        <p:spPr>
          <a:ln/>
        </p:spPr>
      </p:sp>
      <p:sp>
        <p:nvSpPr>
          <p:cNvPr id="272387" name="Rectangle 3"/>
          <p:cNvSpPr>
            <a:spLocks noGrp="1" noChangeArrowheads="1"/>
          </p:cNvSpPr>
          <p:nvPr>
            <p:ph type="body" idx="1"/>
          </p:nvPr>
        </p:nvSpPr>
        <p:spPr/>
        <p:txBody>
          <a:bodyPr/>
          <a:lstStyle/>
          <a:p>
            <a:r>
              <a:rPr lang="it-IT" altLang="en-US"/>
              <a:t>Una volta ottenuto il B-Format, è possibile intervenire su di esso per cambiare la direzione del compo sonoro senza ricodificare tutte le sorgenti:</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C08741-D898-4DC0-AD56-BD2F4EB13EE8}" type="slidenum">
              <a:rPr lang="it-IT" altLang="en-US"/>
              <a:pPr/>
              <a:t>33</a:t>
            </a:fld>
            <a:endParaRPr lang="it-IT" altLang="en-US"/>
          </a:p>
        </p:txBody>
      </p:sp>
      <p:sp>
        <p:nvSpPr>
          <p:cNvPr id="226306" name="Rectangle 2"/>
          <p:cNvSpPr>
            <a:spLocks noRo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10C83C2-011C-465B-9B62-5623D2981C6C}" type="slidenum">
              <a:rPr lang="en-US" altLang="en-US"/>
              <a:pPr/>
              <a:t>‹#›</a:t>
            </a:fld>
            <a:endParaRPr lang="en-US" altLang="en-US"/>
          </a:p>
        </p:txBody>
      </p:sp>
    </p:spTree>
    <p:extLst>
      <p:ext uri="{BB962C8B-B14F-4D97-AF65-F5344CB8AC3E}">
        <p14:creationId xmlns:p14="http://schemas.microsoft.com/office/powerpoint/2010/main" val="3605000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18A013E-43C9-4B7B-B304-C1C86A815B29}" type="slidenum">
              <a:rPr lang="en-US" altLang="en-US"/>
              <a:pPr/>
              <a:t>‹#›</a:t>
            </a:fld>
            <a:endParaRPr lang="en-US" altLang="en-US"/>
          </a:p>
        </p:txBody>
      </p:sp>
    </p:spTree>
    <p:extLst>
      <p:ext uri="{BB962C8B-B14F-4D97-AF65-F5344CB8AC3E}">
        <p14:creationId xmlns:p14="http://schemas.microsoft.com/office/powerpoint/2010/main" val="507895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5BE5BD5-AF84-454F-A5E9-1D9B927F2D87}" type="slidenum">
              <a:rPr lang="en-US" altLang="en-US"/>
              <a:pPr/>
              <a:t>‹#›</a:t>
            </a:fld>
            <a:endParaRPr lang="en-US" altLang="en-US"/>
          </a:p>
        </p:txBody>
      </p:sp>
    </p:spTree>
    <p:extLst>
      <p:ext uri="{BB962C8B-B14F-4D97-AF65-F5344CB8AC3E}">
        <p14:creationId xmlns:p14="http://schemas.microsoft.com/office/powerpoint/2010/main" val="2018601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FB3939E-C40E-4891-B05D-DC13D54B7A31}" type="slidenum">
              <a:rPr lang="en-US" altLang="en-US"/>
              <a:pPr/>
              <a:t>‹#›</a:t>
            </a:fld>
            <a:endParaRPr lang="en-US" altLang="en-US"/>
          </a:p>
        </p:txBody>
      </p:sp>
    </p:spTree>
    <p:extLst>
      <p:ext uri="{BB962C8B-B14F-4D97-AF65-F5344CB8AC3E}">
        <p14:creationId xmlns:p14="http://schemas.microsoft.com/office/powerpoint/2010/main" val="3423312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25153FED-E2AD-4BA9-8E78-BB28320F6448}" type="slidenum">
              <a:rPr lang="en-US" altLang="en-US"/>
              <a:pPr/>
              <a:t>‹#›</a:t>
            </a:fld>
            <a:endParaRPr lang="en-US" altLang="en-US"/>
          </a:p>
        </p:txBody>
      </p:sp>
    </p:spTree>
    <p:extLst>
      <p:ext uri="{BB962C8B-B14F-4D97-AF65-F5344CB8AC3E}">
        <p14:creationId xmlns:p14="http://schemas.microsoft.com/office/powerpoint/2010/main" val="4089530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F750448-5553-40C4-A591-E76703F73C6B}" type="slidenum">
              <a:rPr lang="en-US" altLang="en-US"/>
              <a:pPr/>
              <a:t>‹#›</a:t>
            </a:fld>
            <a:endParaRPr lang="en-US" altLang="en-US"/>
          </a:p>
        </p:txBody>
      </p:sp>
    </p:spTree>
    <p:extLst>
      <p:ext uri="{BB962C8B-B14F-4D97-AF65-F5344CB8AC3E}">
        <p14:creationId xmlns:p14="http://schemas.microsoft.com/office/powerpoint/2010/main" val="1267504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DE9BA05-1B58-4FDB-A6D4-B33E06BA5584}" type="slidenum">
              <a:rPr lang="en-US" altLang="en-US"/>
              <a:pPr/>
              <a:t>‹#›</a:t>
            </a:fld>
            <a:endParaRPr lang="en-US" altLang="en-US"/>
          </a:p>
        </p:txBody>
      </p:sp>
    </p:spTree>
    <p:extLst>
      <p:ext uri="{BB962C8B-B14F-4D97-AF65-F5344CB8AC3E}">
        <p14:creationId xmlns:p14="http://schemas.microsoft.com/office/powerpoint/2010/main" val="424550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55D448A-8FAD-4D82-889C-05A9EF4DB5D0}" type="slidenum">
              <a:rPr lang="en-US" altLang="en-US"/>
              <a:pPr/>
              <a:t>‹#›</a:t>
            </a:fld>
            <a:endParaRPr lang="en-US" altLang="en-US"/>
          </a:p>
        </p:txBody>
      </p:sp>
    </p:spTree>
    <p:extLst>
      <p:ext uri="{BB962C8B-B14F-4D97-AF65-F5344CB8AC3E}">
        <p14:creationId xmlns:p14="http://schemas.microsoft.com/office/powerpoint/2010/main" val="4032704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B43F6E4-E0C8-41DC-9F12-4D5F42A242C8}" type="slidenum">
              <a:rPr lang="en-US" altLang="en-US"/>
              <a:pPr/>
              <a:t>‹#›</a:t>
            </a:fld>
            <a:endParaRPr lang="en-US" altLang="en-US"/>
          </a:p>
        </p:txBody>
      </p:sp>
    </p:spTree>
    <p:extLst>
      <p:ext uri="{BB962C8B-B14F-4D97-AF65-F5344CB8AC3E}">
        <p14:creationId xmlns:p14="http://schemas.microsoft.com/office/powerpoint/2010/main" val="2112637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16519BD-5C03-4DF4-928F-517EFA5E4BA2}" type="slidenum">
              <a:rPr lang="en-US" altLang="en-US"/>
              <a:pPr/>
              <a:t>‹#›</a:t>
            </a:fld>
            <a:endParaRPr lang="en-US" altLang="en-US"/>
          </a:p>
        </p:txBody>
      </p:sp>
    </p:spTree>
    <p:extLst>
      <p:ext uri="{BB962C8B-B14F-4D97-AF65-F5344CB8AC3E}">
        <p14:creationId xmlns:p14="http://schemas.microsoft.com/office/powerpoint/2010/main" val="4275399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1FC7904-3552-46B7-8DC3-796580BB7F70}" type="slidenum">
              <a:rPr lang="en-US" altLang="en-US"/>
              <a:pPr/>
              <a:t>‹#›</a:t>
            </a:fld>
            <a:endParaRPr lang="en-US" altLang="en-US"/>
          </a:p>
        </p:txBody>
      </p:sp>
    </p:spTree>
    <p:extLst>
      <p:ext uri="{BB962C8B-B14F-4D97-AF65-F5344CB8AC3E}">
        <p14:creationId xmlns:p14="http://schemas.microsoft.com/office/powerpoint/2010/main" val="3600987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5995623-EEC9-4F08-BF09-9B41760F71CC}" type="slidenum">
              <a:rPr lang="en-US" altLang="en-US"/>
              <a:pPr/>
              <a:t>‹#›</a:t>
            </a:fld>
            <a:endParaRPr lang="en-US" altLang="en-US"/>
          </a:p>
        </p:txBody>
      </p:sp>
    </p:spTree>
    <p:extLst>
      <p:ext uri="{BB962C8B-B14F-4D97-AF65-F5344CB8AC3E}">
        <p14:creationId xmlns:p14="http://schemas.microsoft.com/office/powerpoint/2010/main" val="1238576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790DDF4-985D-4DA5-A9D8-9EBE7D2EE875}" type="slidenum">
              <a:rPr lang="en-US" altLang="en-US"/>
              <a:pPr/>
              <a:t>‹#›</a:t>
            </a:fld>
            <a:endParaRPr lang="en-US" altLang="en-US"/>
          </a:p>
        </p:txBody>
      </p:sp>
    </p:spTree>
    <p:extLst>
      <p:ext uri="{BB962C8B-B14F-4D97-AF65-F5344CB8AC3E}">
        <p14:creationId xmlns:p14="http://schemas.microsoft.com/office/powerpoint/2010/main" val="3907222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2353"/>
                <a:invGamma/>
              </a:schemeClr>
            </a:gs>
            <a:gs pos="50000">
              <a:schemeClr val="bg1"/>
            </a:gs>
            <a:gs pos="100000">
              <a:schemeClr val="bg1">
                <a:gamma/>
                <a:shade val="82353"/>
                <a:invGamma/>
              </a:schemeClr>
            </a:gs>
          </a:gsLst>
          <a:lin ang="18900000" scaled="1"/>
        </a:gra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54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en-US" alt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endParaRPr lang="en-US" alt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44469AE3-020D-4D59-A183-E51A42B0200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farina@unipr.it" TargetMode="External"/><Relationship Id="rId3" Type="http://schemas.openxmlformats.org/officeDocument/2006/relationships/slideLayout" Target="../slideLayouts/slideLayout2.xml"/><Relationship Id="rId7" Type="http://schemas.openxmlformats.org/officeDocument/2006/relationships/hyperlink" Target="http://www.angelofarina.it/" TargetMode="External"/><Relationship Id="rId2" Type="http://schemas.openxmlformats.org/officeDocument/2006/relationships/audio" Target="../media/audio1.wav"/><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10" Type="http://schemas.openxmlformats.org/officeDocument/2006/relationships/image" Target="../media/image3.png"/><Relationship Id="rId4" Type="http://schemas.openxmlformats.org/officeDocument/2006/relationships/notesSlide" Target="../notesSlides/notesSlide1.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oleObject" Target="../embeddings/oleObject6.bin"/><Relationship Id="rId3" Type="http://schemas.openxmlformats.org/officeDocument/2006/relationships/slideLayout" Target="../slideLayouts/slideLayout7.xml"/><Relationship Id="rId7" Type="http://schemas.openxmlformats.org/officeDocument/2006/relationships/image" Target="../media/image29.jpeg"/><Relationship Id="rId12" Type="http://schemas.openxmlformats.org/officeDocument/2006/relationships/image" Target="../media/image25.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28.jpeg"/><Relationship Id="rId11" Type="http://schemas.openxmlformats.org/officeDocument/2006/relationships/oleObject" Target="../embeddings/oleObject5.bin"/><Relationship Id="rId5" Type="http://schemas.openxmlformats.org/officeDocument/2006/relationships/image" Target="../media/image27.jpeg"/><Relationship Id="rId15" Type="http://schemas.openxmlformats.org/officeDocument/2006/relationships/image" Target="../media/image2.png"/><Relationship Id="rId10" Type="http://schemas.openxmlformats.org/officeDocument/2006/relationships/image" Target="../media/image24.png"/><Relationship Id="rId4" Type="http://schemas.openxmlformats.org/officeDocument/2006/relationships/notesSlide" Target="../notesSlides/notesSlide6.xml"/><Relationship Id="rId9" Type="http://schemas.openxmlformats.org/officeDocument/2006/relationships/oleObject" Target="../embeddings/oleObject4.bin"/><Relationship Id="rId14" Type="http://schemas.openxmlformats.org/officeDocument/2006/relationships/image" Target="../media/image26.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34.wmf"/><Relationship Id="rId3" Type="http://schemas.openxmlformats.org/officeDocument/2006/relationships/slideLayout" Target="../slideLayouts/slideLayout7.xml"/><Relationship Id="rId7" Type="http://schemas.openxmlformats.org/officeDocument/2006/relationships/image" Target="../media/image36.png"/><Relationship Id="rId12" Type="http://schemas.openxmlformats.org/officeDocument/2006/relationships/oleObject" Target="../embeddings/oleObject10.bin"/><Relationship Id="rId2" Type="http://schemas.openxmlformats.org/officeDocument/2006/relationships/tags" Target="../tags/tag6.xml"/><Relationship Id="rId16" Type="http://schemas.openxmlformats.org/officeDocument/2006/relationships/image" Target="../media/image2.png"/><Relationship Id="rId1" Type="http://schemas.openxmlformats.org/officeDocument/2006/relationships/vmlDrawing" Target="../drawings/vmlDrawing5.vml"/><Relationship Id="rId6" Type="http://schemas.openxmlformats.org/officeDocument/2006/relationships/image" Target="../media/image31.wmf"/><Relationship Id="rId11" Type="http://schemas.openxmlformats.org/officeDocument/2006/relationships/image" Target="../media/image33.wmf"/><Relationship Id="rId5" Type="http://schemas.openxmlformats.org/officeDocument/2006/relationships/oleObject" Target="../embeddings/oleObject7.bin"/><Relationship Id="rId15" Type="http://schemas.openxmlformats.org/officeDocument/2006/relationships/image" Target="../media/image35.wmf"/><Relationship Id="rId10" Type="http://schemas.openxmlformats.org/officeDocument/2006/relationships/oleObject" Target="../embeddings/oleObject9.bin"/><Relationship Id="rId4" Type="http://schemas.openxmlformats.org/officeDocument/2006/relationships/notesSlide" Target="../notesSlides/notesSlide7.xml"/><Relationship Id="rId9" Type="http://schemas.openxmlformats.org/officeDocument/2006/relationships/image" Target="../media/image32.wmf"/><Relationship Id="rId1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8.wmf"/><Relationship Id="rId5" Type="http://schemas.openxmlformats.org/officeDocument/2006/relationships/oleObject" Target="../embeddings/oleObject13.bin"/><Relationship Id="rId4" Type="http://schemas.openxmlformats.org/officeDocument/2006/relationships/image" Target="../media/image37.wmf"/><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hyperlink" Target="http://www.angelofarina.it/Public/Disia" TargetMode="External"/><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hyperlink" Target="http://www.angelofarina.it/" TargetMode="External"/><Relationship Id="rId5" Type="http://schemas.openxmlformats.org/officeDocument/2006/relationships/image" Target="../media/image1.wmf"/><Relationship Id="rId4" Type="http://schemas.openxmlformats.org/officeDocument/2006/relationships/oleObject" Target="../embeddings/oleObject15.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2.xml"/><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4.xml"/><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 name="Object 4"/>
          <p:cNvGraphicFramePr>
            <a:graphicFrameLocks noChangeAspect="1"/>
          </p:cNvGraphicFramePr>
          <p:nvPr>
            <p:ph idx="1"/>
          </p:nvPr>
        </p:nvGraphicFramePr>
        <p:xfrm>
          <a:off x="0" y="0"/>
          <a:ext cx="1535113" cy="1557338"/>
        </p:xfrm>
        <a:graphic>
          <a:graphicData uri="http://schemas.openxmlformats.org/presentationml/2006/ole">
            <mc:AlternateContent xmlns:mc="http://schemas.openxmlformats.org/markup-compatibility/2006">
              <mc:Choice xmlns:v="urn:schemas-microsoft-com:vml" Requires="v">
                <p:oleObj spid="_x0000_s343042" r:id="rId5" imgW="541020" imgH="548640" progId="Word.Picture.8">
                  <p:embed/>
                </p:oleObj>
              </mc:Choice>
              <mc:Fallback>
                <p:oleObj r:id="rId5" imgW="541020" imgH="548640" progId="Word.Picture.8">
                  <p:embed/>
                  <p:pic>
                    <p:nvPicPr>
                      <p:cNvPr id="3076"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35113"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8" name="Text Box 6"/>
          <p:cNvSpPr txBox="1">
            <a:spLocks noChangeArrowheads="1"/>
          </p:cNvSpPr>
          <p:nvPr/>
        </p:nvSpPr>
        <p:spPr bwMode="auto">
          <a:xfrm>
            <a:off x="1692275" y="4508500"/>
            <a:ext cx="5545138"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pPr>
            <a:r>
              <a:rPr lang="it-IT" altLang="en-US" b="0" u="sng"/>
              <a:t>Author</a:t>
            </a:r>
            <a:r>
              <a:rPr lang="it-IT" altLang="en-US" b="0"/>
              <a:t>: Angelo Farina – </a:t>
            </a:r>
            <a:r>
              <a:rPr lang="it-IT" altLang="en-US" b="0">
                <a:hlinkClick r:id="rId7"/>
              </a:rPr>
              <a:t>HTTP://www.angelofarina.it</a:t>
            </a:r>
            <a:endParaRPr lang="it-IT" altLang="en-US" b="0"/>
          </a:p>
          <a:p>
            <a:pPr>
              <a:spcBef>
                <a:spcPct val="50000"/>
              </a:spcBef>
            </a:pPr>
            <a:r>
              <a:rPr lang="it-IT" altLang="en-US" b="0"/>
              <a:t>E-mail: </a:t>
            </a:r>
            <a:r>
              <a:rPr lang="it-IT" altLang="en-US" b="0">
                <a:hlinkClick r:id="rId8"/>
              </a:rPr>
              <a:t>farina@unipr.it</a:t>
            </a:r>
            <a:r>
              <a:rPr lang="it-IT" altLang="en-US" b="0"/>
              <a:t> – Skype: </a:t>
            </a:r>
            <a:r>
              <a:rPr lang="it-IT" altLang="en-US">
                <a:solidFill>
                  <a:srgbClr val="0000FF"/>
                </a:solidFill>
              </a:rPr>
              <a:t>angelo.farina</a:t>
            </a:r>
          </a:p>
          <a:p>
            <a:pPr>
              <a:spcBef>
                <a:spcPct val="50000"/>
              </a:spcBef>
            </a:pPr>
            <a:endParaRPr lang="it-IT" altLang="en-US" b="0"/>
          </a:p>
          <a:p>
            <a:pPr>
              <a:spcBef>
                <a:spcPct val="50000"/>
              </a:spcBef>
            </a:pPr>
            <a:endParaRPr lang="it-IT" altLang="en-US" b="0"/>
          </a:p>
        </p:txBody>
      </p:sp>
      <p:sp>
        <p:nvSpPr>
          <p:cNvPr id="3079" name="Rectangle 7"/>
          <p:cNvSpPr>
            <a:spLocks noGrp="1" noChangeArrowheads="1"/>
          </p:cNvSpPr>
          <p:nvPr>
            <p:ph type="title"/>
          </p:nvPr>
        </p:nvSpPr>
        <p:spPr>
          <a:xfrm>
            <a:off x="539750" y="2133600"/>
            <a:ext cx="8229600" cy="1295400"/>
          </a:xfrm>
        </p:spPr>
        <p:txBody>
          <a:bodyPr/>
          <a:lstStyle/>
          <a:p>
            <a:r>
              <a:rPr lang="it-IT" altLang="en-US" sz="4000">
                <a:solidFill>
                  <a:srgbClr val="FF0000"/>
                </a:solidFill>
                <a:effectLst>
                  <a:outerShdw blurRad="38100" dist="38100" dir="2700000" algn="tl">
                    <a:srgbClr val="C0C0C0"/>
                  </a:outerShdw>
                </a:effectLst>
              </a:rPr>
              <a:t>“</a:t>
            </a:r>
            <a:r>
              <a:rPr lang="en-US" altLang="en-US" sz="4000">
                <a:solidFill>
                  <a:srgbClr val="FF0000"/>
                </a:solidFill>
                <a:effectLst>
                  <a:outerShdw blurRad="38100" dist="38100" dir="2700000" algn="tl">
                    <a:srgbClr val="C0C0C0"/>
                  </a:outerShdw>
                </a:effectLst>
              </a:rPr>
              <a:t>Underwater applications of the Ambisonics technology</a:t>
            </a:r>
            <a:r>
              <a:rPr lang="it-IT" altLang="en-US" sz="4000">
                <a:solidFill>
                  <a:srgbClr val="FF0000"/>
                </a:solidFill>
                <a:effectLst>
                  <a:outerShdw blurRad="38100" dist="38100" dir="2700000" algn="tl">
                    <a:srgbClr val="C0C0C0"/>
                  </a:outerShdw>
                </a:effectLst>
              </a:rPr>
              <a:t>”</a:t>
            </a:r>
          </a:p>
        </p:txBody>
      </p:sp>
      <p:sp>
        <p:nvSpPr>
          <p:cNvPr id="3082" name="Text Box 10"/>
          <p:cNvSpPr txBox="1">
            <a:spLocks noChangeArrowheads="1"/>
          </p:cNvSpPr>
          <p:nvPr/>
        </p:nvSpPr>
        <p:spPr bwMode="auto">
          <a:xfrm>
            <a:off x="1619250" y="260350"/>
            <a:ext cx="4014788"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en-US">
                <a:latin typeface="Times New Roman" panose="02020603050405020304" pitchFamily="18" charset="0"/>
              </a:rPr>
              <a:t>University of Parma</a:t>
            </a:r>
          </a:p>
          <a:p>
            <a:pPr algn="ctr">
              <a:spcBef>
                <a:spcPct val="50000"/>
              </a:spcBef>
            </a:pPr>
            <a:r>
              <a:rPr lang="it-IT" altLang="en-US">
                <a:latin typeface="Times New Roman" panose="02020603050405020304" pitchFamily="18" charset="0"/>
              </a:rPr>
              <a:t>Industrial Engineering Department</a:t>
            </a:r>
          </a:p>
          <a:p>
            <a:pPr algn="ctr">
              <a:spcBef>
                <a:spcPct val="50000"/>
              </a:spcBef>
            </a:pPr>
            <a:r>
              <a:rPr lang="it-IT" altLang="en-US">
                <a:latin typeface="Times New Roman" panose="02020603050405020304" pitchFamily="18" charset="0"/>
              </a:rPr>
              <a:t>HTTP://ied.unipr.it</a:t>
            </a:r>
          </a:p>
        </p:txBody>
      </p:sp>
      <p:pic>
        <p:nvPicPr>
          <p:cNvPr id="3085" name="Picture 13" descr="amb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5575" y="5489575"/>
            <a:ext cx="1368425" cy="136842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hlinkClick r:id="" action="ppaction://media"/>
          </p:cNvPr>
          <p:cNvPicPr>
            <a:picLocks noRot="1" noChangeAspect="1" noChangeArrowheads="1"/>
          </p:cNvPicPr>
          <p:nvPr>
            <a:wavAudioFile r:embed="rId2" name="~PP3062.WAV"/>
          </p:nvPr>
        </p:nvPicPr>
        <p:blipFill>
          <a:blip r:embed="rId10">
            <a:extLst>
              <a:ext uri="{28A0092B-C50C-407E-A947-70E740481C1C}">
                <a14:useLocalDpi xmlns:a14="http://schemas.microsoft.com/office/drawing/2010/main" val="0"/>
              </a:ext>
            </a:extLst>
          </a:blip>
          <a:srcRect/>
          <a:stretch>
            <a:fillRect/>
          </a:stretch>
        </p:blipFill>
        <p:spPr bwMode="auto">
          <a:xfrm>
            <a:off x="8683625" y="6397625"/>
            <a:ext cx="244475" cy="24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720771"/>
      </p:ext>
    </p:extLst>
  </p:cSld>
  <p:clrMapOvr>
    <a:masterClrMapping/>
  </p:clrMapOvr>
  <p:transition advTm="20898"/>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08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08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idx="4294967295"/>
          </p:nvPr>
        </p:nvSpPr>
        <p:spPr>
          <a:xfrm>
            <a:off x="431800" y="0"/>
            <a:ext cx="8229600" cy="1019175"/>
          </a:xfrm>
        </p:spPr>
        <p:txBody>
          <a:bodyPr/>
          <a:lstStyle/>
          <a:p>
            <a:r>
              <a:rPr lang="it-IT" altLang="en-US"/>
              <a:t>A-format to B-format</a:t>
            </a:r>
            <a:endParaRPr lang="en-GB" altLang="en-US"/>
          </a:p>
        </p:txBody>
      </p:sp>
      <p:sp>
        <p:nvSpPr>
          <p:cNvPr id="282627" name="Rectangle 3"/>
          <p:cNvSpPr>
            <a:spLocks noGrp="1" noChangeArrowheads="1"/>
          </p:cNvSpPr>
          <p:nvPr>
            <p:ph type="body" idx="4294967295"/>
          </p:nvPr>
        </p:nvSpPr>
        <p:spPr>
          <a:xfrm>
            <a:off x="395288" y="908050"/>
            <a:ext cx="8229600" cy="2736850"/>
          </a:xfrm>
        </p:spPr>
        <p:txBody>
          <a:bodyPr/>
          <a:lstStyle/>
          <a:p>
            <a:r>
              <a:rPr lang="it-IT" altLang="en-US" sz="2000"/>
              <a:t>The A-format signals are converted to the B-format signals by matrixing:</a:t>
            </a:r>
          </a:p>
          <a:p>
            <a:pPr algn="ctr">
              <a:buFontTx/>
              <a:buNone/>
            </a:pPr>
            <a:r>
              <a:rPr lang="en-GB" altLang="en-US" sz="2000"/>
              <a:t>  W' = FLU+FRD+BLD+BRU</a:t>
            </a:r>
          </a:p>
          <a:p>
            <a:pPr algn="ctr">
              <a:buFontTx/>
              <a:buNone/>
            </a:pPr>
            <a:r>
              <a:rPr lang="en-GB" altLang="en-US" sz="2000"/>
              <a:t>X' = FLU+FRD-BLD-BRU</a:t>
            </a:r>
          </a:p>
          <a:p>
            <a:pPr algn="ctr">
              <a:buFontTx/>
              <a:buNone/>
            </a:pPr>
            <a:r>
              <a:rPr lang="en-GB" altLang="en-US" sz="2000"/>
              <a:t>Y' = FLU-FRD+BLD-BRU</a:t>
            </a:r>
          </a:p>
          <a:p>
            <a:pPr algn="ctr">
              <a:buFontTx/>
              <a:buNone/>
            </a:pPr>
            <a:r>
              <a:rPr lang="en-GB" altLang="en-US" sz="2000"/>
              <a:t>Z' = FLU-FRD-BLD+BRU</a:t>
            </a:r>
          </a:p>
          <a:p>
            <a:r>
              <a:rPr lang="it-IT" altLang="en-US" sz="2000"/>
              <a:t>and then applying proper filtering:</a:t>
            </a:r>
            <a:endParaRPr lang="en-GB" altLang="en-US" sz="2000"/>
          </a:p>
        </p:txBody>
      </p:sp>
      <p:pic>
        <p:nvPicPr>
          <p:cNvPr id="282628" name="Picture 4" descr="formul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3429000"/>
            <a:ext cx="6084887" cy="3308350"/>
          </a:xfrm>
          <a:prstGeom prst="rect">
            <a:avLst/>
          </a:prstGeom>
          <a:noFill/>
          <a:extLst>
            <a:ext uri="{909E8E84-426E-40DD-AFC4-6F175D3DCCD1}">
              <a14:hiddenFill xmlns:a14="http://schemas.microsoft.com/office/drawing/2010/main">
                <a:solidFill>
                  <a:srgbClr val="FFFFFF"/>
                </a:solidFill>
              </a14:hiddenFill>
            </a:ext>
          </a:extLst>
        </p:spPr>
      </p:pic>
      <p:pic>
        <p:nvPicPr>
          <p:cNvPr id="282629" name="Picture 5" descr="amb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38200" cy="83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50852"/>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ChangeArrowheads="1"/>
          </p:cNvSpPr>
          <p:nvPr/>
        </p:nvSpPr>
        <p:spPr bwMode="auto">
          <a:xfrm>
            <a:off x="3059113" y="2205038"/>
            <a:ext cx="2881312" cy="3887787"/>
          </a:xfrm>
          <a:prstGeom prst="rect">
            <a:avLst/>
          </a:prstGeom>
          <a:solidFill>
            <a:srgbClr val="0066FF"/>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67276" name="Picture 12" descr="capsule soundfie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950" y="2684463"/>
            <a:ext cx="2047875" cy="2581275"/>
          </a:xfrm>
          <a:prstGeom prst="rect">
            <a:avLst/>
          </a:prstGeom>
          <a:noFill/>
          <a:extLst>
            <a:ext uri="{909E8E84-426E-40DD-AFC4-6F175D3DCCD1}">
              <a14:hiddenFill xmlns:a14="http://schemas.microsoft.com/office/drawing/2010/main">
                <a:solidFill>
                  <a:srgbClr val="FFFFFF"/>
                </a:solidFill>
              </a14:hiddenFill>
            </a:ext>
          </a:extLst>
        </p:spPr>
      </p:pic>
      <p:pic>
        <p:nvPicPr>
          <p:cNvPr id="267277" name="Picture 13" descr="diagramma polare soundfiel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2349500"/>
            <a:ext cx="2663825" cy="2663825"/>
          </a:xfrm>
          <a:prstGeom prst="rect">
            <a:avLst/>
          </a:prstGeom>
          <a:noFill/>
          <a:extLst>
            <a:ext uri="{909E8E84-426E-40DD-AFC4-6F175D3DCCD1}">
              <a14:hiddenFill xmlns:a14="http://schemas.microsoft.com/office/drawing/2010/main">
                <a:solidFill>
                  <a:srgbClr val="FFFFFF"/>
                </a:solidFill>
              </a14:hiddenFill>
            </a:ext>
          </a:extLst>
        </p:spPr>
      </p:pic>
      <p:grpSp>
        <p:nvGrpSpPr>
          <p:cNvPr id="267278" name="Group 14"/>
          <p:cNvGrpSpPr>
            <a:grpSpLocks/>
          </p:cNvGrpSpPr>
          <p:nvPr/>
        </p:nvGrpSpPr>
        <p:grpSpPr bwMode="auto">
          <a:xfrm rot="-740695">
            <a:off x="615950" y="2278063"/>
            <a:ext cx="2119313" cy="2346325"/>
            <a:chOff x="388" y="1435"/>
            <a:chExt cx="1335" cy="1478"/>
          </a:xfrm>
        </p:grpSpPr>
        <p:pic>
          <p:nvPicPr>
            <p:cNvPr id="267279" name="Picture 15" descr="format_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76823">
              <a:off x="388" y="1435"/>
              <a:ext cx="1335" cy="1478"/>
            </a:xfrm>
            <a:prstGeom prst="rect">
              <a:avLst/>
            </a:prstGeom>
            <a:noFill/>
            <a:extLst>
              <a:ext uri="{909E8E84-426E-40DD-AFC4-6F175D3DCCD1}">
                <a14:hiddenFill xmlns:a14="http://schemas.microsoft.com/office/drawing/2010/main">
                  <a:solidFill>
                    <a:srgbClr val="FFFFFF"/>
                  </a:solidFill>
                </a14:hiddenFill>
              </a:ext>
            </a:extLst>
          </p:spPr>
        </p:pic>
        <p:sp>
          <p:nvSpPr>
            <p:cNvPr id="267280" name="Oval 16"/>
            <p:cNvSpPr>
              <a:spLocks noChangeArrowheads="1"/>
            </p:cNvSpPr>
            <p:nvPr/>
          </p:nvSpPr>
          <p:spPr bwMode="auto">
            <a:xfrm rot="-2584980">
              <a:off x="494" y="1871"/>
              <a:ext cx="614" cy="201"/>
            </a:xfrm>
            <a:prstGeom prst="ellipse">
              <a:avLst/>
            </a:prstGeom>
            <a:noFill/>
            <a:ln w="38100" algn="ctr">
              <a:solidFill>
                <a:srgbClr val="FF3300"/>
              </a:solidFill>
              <a:round/>
              <a:headEnd/>
              <a:tailEnd/>
            </a:ln>
            <a:effectLst/>
            <a:extLst>
              <a:ext uri="{909E8E84-426E-40DD-AFC4-6F175D3DCCD1}">
                <a14:hiddenFill xmlns:a14="http://schemas.microsoft.com/office/drawing/2010/main">
                  <a:solidFill>
                    <a:srgbClr val="00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7281" name="Oval 17"/>
            <p:cNvSpPr>
              <a:spLocks noChangeArrowheads="1"/>
            </p:cNvSpPr>
            <p:nvPr/>
          </p:nvSpPr>
          <p:spPr bwMode="auto">
            <a:xfrm rot="1266748">
              <a:off x="606" y="2505"/>
              <a:ext cx="614" cy="156"/>
            </a:xfrm>
            <a:prstGeom prst="ellipse">
              <a:avLst/>
            </a:prstGeom>
            <a:noFill/>
            <a:ln w="38100" algn="ctr">
              <a:solidFill>
                <a:schemeClr val="accent2"/>
              </a:solidFill>
              <a:round/>
              <a:headEnd/>
              <a:tailEnd/>
            </a:ln>
            <a:effectLst/>
            <a:extLst>
              <a:ext uri="{909E8E84-426E-40DD-AFC4-6F175D3DCCD1}">
                <a14:hiddenFill xmlns:a14="http://schemas.microsoft.com/office/drawing/2010/main">
                  <a:solidFill>
                    <a:srgbClr val="00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7282" name="Oval 18"/>
            <p:cNvSpPr>
              <a:spLocks noChangeArrowheads="1"/>
            </p:cNvSpPr>
            <p:nvPr/>
          </p:nvSpPr>
          <p:spPr bwMode="auto">
            <a:xfrm rot="4674140">
              <a:off x="1010" y="2062"/>
              <a:ext cx="614" cy="227"/>
            </a:xfrm>
            <a:prstGeom prst="ellipse">
              <a:avLst/>
            </a:prstGeom>
            <a:noFill/>
            <a:ln w="38100" algn="ctr">
              <a:solidFill>
                <a:srgbClr val="00FF00"/>
              </a:solidFill>
              <a:round/>
              <a:headEnd/>
              <a:tailEnd/>
            </a:ln>
            <a:effectLst/>
            <a:extLst>
              <a:ext uri="{909E8E84-426E-40DD-AFC4-6F175D3DCCD1}">
                <a14:hiddenFill xmlns:a14="http://schemas.microsoft.com/office/drawing/2010/main">
                  <a:solidFill>
                    <a:srgbClr val="00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7283" name="Oval 19"/>
            <p:cNvSpPr>
              <a:spLocks noChangeArrowheads="1"/>
            </p:cNvSpPr>
            <p:nvPr/>
          </p:nvSpPr>
          <p:spPr bwMode="auto">
            <a:xfrm rot="4674140">
              <a:off x="712" y="1911"/>
              <a:ext cx="614" cy="630"/>
            </a:xfrm>
            <a:prstGeom prst="ellipse">
              <a:avLst/>
            </a:prstGeom>
            <a:noFill/>
            <a:ln w="38100" algn="ctr">
              <a:solidFill>
                <a:srgbClr val="FFFF00"/>
              </a:solidFill>
              <a:round/>
              <a:headEnd/>
              <a:tailEnd/>
            </a:ln>
            <a:effectLst/>
            <a:extLst>
              <a:ext uri="{909E8E84-426E-40DD-AFC4-6F175D3DCCD1}">
                <a14:hiddenFill xmlns:a14="http://schemas.microsoft.com/office/drawing/2010/main">
                  <a:solidFill>
                    <a:srgbClr val="00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67284" name="Text Box 20"/>
          <p:cNvSpPr txBox="1">
            <a:spLocks noChangeArrowheads="1"/>
          </p:cNvSpPr>
          <p:nvPr/>
        </p:nvSpPr>
        <p:spPr bwMode="auto">
          <a:xfrm>
            <a:off x="3276600" y="2420938"/>
            <a:ext cx="1873250" cy="2443162"/>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2800" b="0">
                <a:solidFill>
                  <a:srgbClr val="FF3300"/>
                </a:solidFill>
              </a:rPr>
              <a:t>X</a:t>
            </a:r>
          </a:p>
          <a:p>
            <a:pPr>
              <a:spcBef>
                <a:spcPct val="50000"/>
              </a:spcBef>
            </a:pPr>
            <a:r>
              <a:rPr lang="it-IT" altLang="en-US" sz="2800" b="0">
                <a:solidFill>
                  <a:srgbClr val="00FF00"/>
                </a:solidFill>
              </a:rPr>
              <a:t>Y</a:t>
            </a:r>
          </a:p>
          <a:p>
            <a:pPr>
              <a:spcBef>
                <a:spcPct val="50000"/>
              </a:spcBef>
            </a:pPr>
            <a:r>
              <a:rPr lang="it-IT" altLang="en-US" sz="2800" b="0">
                <a:solidFill>
                  <a:schemeClr val="accent2"/>
                </a:solidFill>
              </a:rPr>
              <a:t>Z</a:t>
            </a:r>
          </a:p>
          <a:p>
            <a:pPr>
              <a:spcBef>
                <a:spcPct val="50000"/>
              </a:spcBef>
            </a:pPr>
            <a:r>
              <a:rPr lang="it-IT" altLang="en-US" sz="2800" b="0">
                <a:solidFill>
                  <a:srgbClr val="FFFF00"/>
                </a:solidFill>
              </a:rPr>
              <a:t>W</a:t>
            </a:r>
          </a:p>
        </p:txBody>
      </p:sp>
      <p:sp>
        <p:nvSpPr>
          <p:cNvPr id="267285" name="AutoShape 21"/>
          <p:cNvSpPr>
            <a:spLocks/>
          </p:cNvSpPr>
          <p:nvPr/>
        </p:nvSpPr>
        <p:spPr bwMode="auto">
          <a:xfrm>
            <a:off x="3708400" y="2420938"/>
            <a:ext cx="215900" cy="1800225"/>
          </a:xfrm>
          <a:prstGeom prst="rightBrace">
            <a:avLst>
              <a:gd name="adj1" fmla="val 69485"/>
              <a:gd name="adj2" fmla="val 50000"/>
            </a:avLst>
          </a:prstGeom>
          <a:noFill/>
          <a:ln w="28575">
            <a:solidFill>
              <a:schemeClr val="bg1"/>
            </a:solidFill>
            <a:round/>
            <a:headEnd/>
            <a:tailEnd/>
          </a:ln>
          <a:effectLst/>
          <a:extLst>
            <a:ext uri="{909E8E84-426E-40DD-AFC4-6F175D3DCCD1}">
              <a14:hiddenFill xmlns:a14="http://schemas.microsoft.com/office/drawing/2010/main">
                <a:solidFill>
                  <a:srgbClr val="00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7286" name="Text Box 22"/>
          <p:cNvSpPr txBox="1">
            <a:spLocks noChangeArrowheads="1"/>
          </p:cNvSpPr>
          <p:nvPr/>
        </p:nvSpPr>
        <p:spPr bwMode="auto">
          <a:xfrm>
            <a:off x="3924300" y="2852738"/>
            <a:ext cx="2087563" cy="915987"/>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b="0">
                <a:solidFill>
                  <a:schemeClr val="bg1"/>
                </a:solidFill>
              </a:rPr>
              <a:t>Directional components: </a:t>
            </a:r>
            <a:r>
              <a:rPr lang="it-IT" altLang="en-US" b="0" i="1">
                <a:solidFill>
                  <a:schemeClr val="bg1"/>
                </a:solidFill>
              </a:rPr>
              <a:t>velocity</a:t>
            </a:r>
          </a:p>
        </p:txBody>
      </p:sp>
      <p:sp>
        <p:nvSpPr>
          <p:cNvPr id="267287" name="Text Box 23"/>
          <p:cNvSpPr txBox="1">
            <a:spLocks noChangeArrowheads="1"/>
          </p:cNvSpPr>
          <p:nvPr/>
        </p:nvSpPr>
        <p:spPr bwMode="auto">
          <a:xfrm>
            <a:off x="3924300" y="4149725"/>
            <a:ext cx="2087563" cy="915988"/>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b="0">
                <a:solidFill>
                  <a:schemeClr val="bg1"/>
                </a:solidFill>
              </a:rPr>
              <a:t>Omnidirectional component: </a:t>
            </a:r>
            <a:r>
              <a:rPr lang="it-IT" altLang="en-US" b="0" i="1">
                <a:solidFill>
                  <a:schemeClr val="bg1"/>
                </a:solidFill>
              </a:rPr>
              <a:t>pressure</a:t>
            </a:r>
          </a:p>
        </p:txBody>
      </p:sp>
      <p:sp>
        <p:nvSpPr>
          <p:cNvPr id="267288" name="AutoShape 24"/>
          <p:cNvSpPr>
            <a:spLocks/>
          </p:cNvSpPr>
          <p:nvPr/>
        </p:nvSpPr>
        <p:spPr bwMode="auto">
          <a:xfrm>
            <a:off x="3708400" y="4365625"/>
            <a:ext cx="215900" cy="504825"/>
          </a:xfrm>
          <a:prstGeom prst="rightBrace">
            <a:avLst>
              <a:gd name="adj1" fmla="val 19485"/>
              <a:gd name="adj2" fmla="val 50000"/>
            </a:avLst>
          </a:prstGeom>
          <a:noFill/>
          <a:ln w="28575">
            <a:solidFill>
              <a:schemeClr val="bg1"/>
            </a:solidFill>
            <a:round/>
            <a:headEnd/>
            <a:tailEnd/>
          </a:ln>
          <a:effectLst/>
          <a:extLst>
            <a:ext uri="{909E8E84-426E-40DD-AFC4-6F175D3DCCD1}">
              <a14:hiddenFill xmlns:a14="http://schemas.microsoft.com/office/drawing/2010/main">
                <a:solidFill>
                  <a:srgbClr val="00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7289" name="Oval 25"/>
          <p:cNvSpPr>
            <a:spLocks noChangeArrowheads="1"/>
          </p:cNvSpPr>
          <p:nvPr/>
        </p:nvSpPr>
        <p:spPr bwMode="auto">
          <a:xfrm>
            <a:off x="7116763" y="2924175"/>
            <a:ext cx="863600" cy="865188"/>
          </a:xfrm>
          <a:prstGeom prst="ellipse">
            <a:avLst/>
          </a:prstGeom>
          <a:noFill/>
          <a:ln w="28575" algn="ctr">
            <a:solidFill>
              <a:schemeClr val="accent2"/>
            </a:solidFill>
            <a:round/>
            <a:headEnd/>
            <a:tailEnd/>
          </a:ln>
          <a:effectLst/>
          <a:extLst>
            <a:ext uri="{909E8E84-426E-40DD-AFC4-6F175D3DCCD1}">
              <a14:hiddenFill xmlns:a14="http://schemas.microsoft.com/office/drawing/2010/main">
                <a:solidFill>
                  <a:srgbClr val="00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7290" name="Oval 26"/>
          <p:cNvSpPr>
            <a:spLocks noChangeArrowheads="1"/>
          </p:cNvSpPr>
          <p:nvPr/>
        </p:nvSpPr>
        <p:spPr bwMode="auto">
          <a:xfrm>
            <a:off x="7116763" y="3716338"/>
            <a:ext cx="863600" cy="865187"/>
          </a:xfrm>
          <a:prstGeom prst="ellipse">
            <a:avLst/>
          </a:prstGeom>
          <a:noFill/>
          <a:ln w="28575" algn="ctr">
            <a:solidFill>
              <a:schemeClr val="accent2"/>
            </a:solidFill>
            <a:round/>
            <a:headEnd/>
            <a:tailEnd/>
          </a:ln>
          <a:effectLst/>
          <a:extLst>
            <a:ext uri="{909E8E84-426E-40DD-AFC4-6F175D3DCCD1}">
              <a14:hiddenFill xmlns:a14="http://schemas.microsoft.com/office/drawing/2010/main">
                <a:solidFill>
                  <a:srgbClr val="00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7291" name="Oval 27"/>
          <p:cNvSpPr>
            <a:spLocks noChangeArrowheads="1"/>
          </p:cNvSpPr>
          <p:nvPr/>
        </p:nvSpPr>
        <p:spPr bwMode="auto">
          <a:xfrm>
            <a:off x="6804025" y="3141663"/>
            <a:ext cx="863600" cy="865187"/>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rgbClr val="00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7292" name="Oval 28"/>
          <p:cNvSpPr>
            <a:spLocks noChangeArrowheads="1"/>
          </p:cNvSpPr>
          <p:nvPr/>
        </p:nvSpPr>
        <p:spPr bwMode="auto">
          <a:xfrm>
            <a:off x="7451725" y="3500438"/>
            <a:ext cx="863600" cy="865187"/>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rgbClr val="00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7293" name="Oval 29"/>
          <p:cNvSpPr>
            <a:spLocks noChangeArrowheads="1"/>
          </p:cNvSpPr>
          <p:nvPr/>
        </p:nvSpPr>
        <p:spPr bwMode="auto">
          <a:xfrm>
            <a:off x="7451725" y="3141663"/>
            <a:ext cx="863600" cy="865187"/>
          </a:xfrm>
          <a:prstGeom prst="ellipse">
            <a:avLst/>
          </a:prstGeom>
          <a:noFill/>
          <a:ln w="28575" algn="ctr">
            <a:solidFill>
              <a:srgbClr val="00FF00"/>
            </a:solidFill>
            <a:round/>
            <a:headEnd/>
            <a:tailEnd/>
          </a:ln>
          <a:effectLst/>
          <a:extLst>
            <a:ext uri="{909E8E84-426E-40DD-AFC4-6F175D3DCCD1}">
              <a14:hiddenFill xmlns:a14="http://schemas.microsoft.com/office/drawing/2010/main">
                <a:solidFill>
                  <a:srgbClr val="00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7294" name="Oval 30"/>
          <p:cNvSpPr>
            <a:spLocks noChangeArrowheads="1"/>
          </p:cNvSpPr>
          <p:nvPr/>
        </p:nvSpPr>
        <p:spPr bwMode="auto">
          <a:xfrm>
            <a:off x="6804025" y="3500438"/>
            <a:ext cx="863600" cy="865187"/>
          </a:xfrm>
          <a:prstGeom prst="ellipse">
            <a:avLst/>
          </a:prstGeom>
          <a:noFill/>
          <a:ln w="28575" algn="ctr">
            <a:solidFill>
              <a:srgbClr val="00FF00"/>
            </a:solidFill>
            <a:round/>
            <a:headEnd/>
            <a:tailEnd/>
          </a:ln>
          <a:effectLst/>
          <a:extLst>
            <a:ext uri="{909E8E84-426E-40DD-AFC4-6F175D3DCCD1}">
              <a14:hiddenFill xmlns:a14="http://schemas.microsoft.com/office/drawing/2010/main">
                <a:solidFill>
                  <a:srgbClr val="00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7295" name="Oval 31"/>
          <p:cNvSpPr>
            <a:spLocks noChangeArrowheads="1"/>
          </p:cNvSpPr>
          <p:nvPr/>
        </p:nvSpPr>
        <p:spPr bwMode="auto">
          <a:xfrm>
            <a:off x="6908800" y="3094038"/>
            <a:ext cx="1295400" cy="1295400"/>
          </a:xfrm>
          <a:prstGeom prst="ellipse">
            <a:avLst/>
          </a:prstGeom>
          <a:noFill/>
          <a:ln w="28575" algn="ctr">
            <a:solidFill>
              <a:srgbClr val="FFFF00"/>
            </a:solidFill>
            <a:round/>
            <a:headEnd/>
            <a:tailEnd/>
          </a:ln>
          <a:effectLst/>
          <a:extLst>
            <a:ext uri="{909E8E84-426E-40DD-AFC4-6F175D3DCCD1}">
              <a14:hiddenFill xmlns:a14="http://schemas.microsoft.com/office/drawing/2010/main">
                <a:solidFill>
                  <a:srgbClr val="00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7296" name="Text Box 32"/>
          <p:cNvSpPr txBox="1">
            <a:spLocks noChangeArrowheads="1"/>
          </p:cNvSpPr>
          <p:nvPr/>
        </p:nvSpPr>
        <p:spPr bwMode="auto">
          <a:xfrm>
            <a:off x="468313" y="5397500"/>
            <a:ext cx="2232025" cy="641350"/>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en-US" b="0" i="1"/>
              <a:t>Soundfield Microphone</a:t>
            </a:r>
          </a:p>
        </p:txBody>
      </p:sp>
      <p:sp>
        <p:nvSpPr>
          <p:cNvPr id="267297" name="Text Box 33"/>
          <p:cNvSpPr txBox="1">
            <a:spLocks noChangeArrowheads="1"/>
          </p:cNvSpPr>
          <p:nvPr/>
        </p:nvSpPr>
        <p:spPr bwMode="auto">
          <a:xfrm>
            <a:off x="6372225" y="5397500"/>
            <a:ext cx="2232025" cy="366713"/>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en-US" b="0"/>
              <a:t>Polar Diagram</a:t>
            </a:r>
          </a:p>
        </p:txBody>
      </p:sp>
      <p:sp>
        <p:nvSpPr>
          <p:cNvPr id="267298" name="Text Box 34"/>
          <p:cNvSpPr txBox="1">
            <a:spLocks noChangeArrowheads="1"/>
          </p:cNvSpPr>
          <p:nvPr/>
        </p:nvSpPr>
        <p:spPr bwMode="auto">
          <a:xfrm>
            <a:off x="3059113" y="5373688"/>
            <a:ext cx="2892425" cy="701675"/>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it-IT" altLang="en-US" sz="4000">
                <a:solidFill>
                  <a:schemeClr val="bg1"/>
                </a:solidFill>
              </a:rPr>
              <a:t>B-FORMAT</a:t>
            </a:r>
          </a:p>
        </p:txBody>
      </p:sp>
      <p:pic>
        <p:nvPicPr>
          <p:cNvPr id="267301" name="Picture 37" descr="amb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267302" name="Rectangle 38"/>
          <p:cNvSpPr>
            <a:spLocks noChangeArrowheads="1"/>
          </p:cNvSpPr>
          <p:nvPr/>
        </p:nvSpPr>
        <p:spPr bwMode="auto">
          <a:xfrm>
            <a:off x="1908175" y="908050"/>
            <a:ext cx="7235825" cy="1008063"/>
          </a:xfrm>
          <a:prstGeom prst="rect">
            <a:avLst/>
          </a:prstGeom>
          <a:gradFill rotWithShape="1">
            <a:gsLst>
              <a:gs pos="0">
                <a:srgbClr val="29A8FF"/>
              </a:gs>
              <a:gs pos="100000">
                <a:srgbClr val="FFFFFF"/>
              </a:gs>
            </a:gsLst>
            <a:lin ang="5400000" scaled="1"/>
          </a:gra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7303" name="Line 39"/>
          <p:cNvSpPr>
            <a:spLocks noChangeShapeType="1"/>
          </p:cNvSpPr>
          <p:nvPr/>
        </p:nvSpPr>
        <p:spPr bwMode="auto">
          <a:xfrm>
            <a:off x="3635375" y="1447800"/>
            <a:ext cx="4537075" cy="0"/>
          </a:xfrm>
          <a:prstGeom prst="line">
            <a:avLst/>
          </a:prstGeom>
          <a:noFill/>
          <a:ln w="381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7304" name="Text Box 40"/>
          <p:cNvSpPr txBox="1">
            <a:spLocks noChangeArrowheads="1"/>
          </p:cNvSpPr>
          <p:nvPr/>
        </p:nvSpPr>
        <p:spPr bwMode="auto">
          <a:xfrm>
            <a:off x="2124075" y="1089025"/>
            <a:ext cx="1223963" cy="274638"/>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en-US" sz="1200" b="0">
                <a:solidFill>
                  <a:schemeClr val="bg1"/>
                </a:solidFill>
              </a:rPr>
              <a:t>Recording</a:t>
            </a:r>
          </a:p>
        </p:txBody>
      </p:sp>
      <p:sp>
        <p:nvSpPr>
          <p:cNvPr id="267305" name="Text Box 41" descr="50%"/>
          <p:cNvSpPr txBox="1">
            <a:spLocks noChangeArrowheads="1"/>
          </p:cNvSpPr>
          <p:nvPr/>
        </p:nvSpPr>
        <p:spPr bwMode="auto">
          <a:xfrm>
            <a:off x="2124075" y="1509713"/>
            <a:ext cx="1223963" cy="274637"/>
          </a:xfrm>
          <a:prstGeom prst="rect">
            <a:avLst/>
          </a:prstGeom>
          <a:pattFill prst="pct50">
            <a:fgClr>
              <a:srgbClr val="0066FF"/>
            </a:fgClr>
            <a:bgClr>
              <a:srgbClr val="FFFFFF"/>
            </a:bgClr>
          </a:patt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en-US" sz="1200">
                <a:solidFill>
                  <a:schemeClr val="bg1"/>
                </a:solidFill>
              </a:rPr>
              <a:t>Encoding</a:t>
            </a:r>
          </a:p>
        </p:txBody>
      </p:sp>
      <p:sp>
        <p:nvSpPr>
          <p:cNvPr id="267306" name="Text Box 42" descr="50%"/>
          <p:cNvSpPr txBox="1">
            <a:spLocks noChangeArrowheads="1"/>
          </p:cNvSpPr>
          <p:nvPr/>
        </p:nvSpPr>
        <p:spPr bwMode="auto">
          <a:xfrm>
            <a:off x="4356100" y="1304925"/>
            <a:ext cx="1223963" cy="274638"/>
          </a:xfrm>
          <a:prstGeom prst="rect">
            <a:avLst/>
          </a:prstGeom>
          <a:pattFill prst="pct50">
            <a:fgClr>
              <a:srgbClr val="0066FF"/>
            </a:fgClr>
            <a:bgClr>
              <a:srgbClr val="FFFFFF"/>
            </a:bgClr>
          </a:patt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en-US" sz="1200">
                <a:solidFill>
                  <a:schemeClr val="bg1"/>
                </a:solidFill>
              </a:rPr>
              <a:t>Processing</a:t>
            </a:r>
          </a:p>
        </p:txBody>
      </p:sp>
      <p:sp>
        <p:nvSpPr>
          <p:cNvPr id="267307" name="Text Box 43" descr="50%"/>
          <p:cNvSpPr txBox="1">
            <a:spLocks noChangeArrowheads="1"/>
          </p:cNvSpPr>
          <p:nvPr/>
        </p:nvSpPr>
        <p:spPr bwMode="auto">
          <a:xfrm>
            <a:off x="6227763" y="1304925"/>
            <a:ext cx="2305050" cy="274638"/>
          </a:xfrm>
          <a:prstGeom prst="rect">
            <a:avLst/>
          </a:prstGeom>
          <a:pattFill prst="pct50">
            <a:fgClr>
              <a:srgbClr val="0066FF"/>
            </a:fgClr>
            <a:bgClr>
              <a:srgbClr val="FFFFFF"/>
            </a:bgClr>
          </a:patt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en-US" sz="1200" b="0">
                <a:solidFill>
                  <a:schemeClr val="bg1"/>
                </a:solidFill>
              </a:rPr>
              <a:t>Decoding and Playback</a:t>
            </a:r>
          </a:p>
        </p:txBody>
      </p:sp>
      <p:sp>
        <p:nvSpPr>
          <p:cNvPr id="267308" name="Line 44"/>
          <p:cNvSpPr>
            <a:spLocks noChangeShapeType="1"/>
          </p:cNvSpPr>
          <p:nvPr/>
        </p:nvSpPr>
        <p:spPr bwMode="auto">
          <a:xfrm>
            <a:off x="3635375" y="1231900"/>
            <a:ext cx="0" cy="431800"/>
          </a:xfrm>
          <a:prstGeom prst="line">
            <a:avLst/>
          </a:prstGeom>
          <a:noFill/>
          <a:ln w="381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7309" name="Line 45"/>
          <p:cNvSpPr>
            <a:spLocks noChangeShapeType="1"/>
          </p:cNvSpPr>
          <p:nvPr/>
        </p:nvSpPr>
        <p:spPr bwMode="auto">
          <a:xfrm>
            <a:off x="3348038" y="1663700"/>
            <a:ext cx="287337" cy="0"/>
          </a:xfrm>
          <a:prstGeom prst="line">
            <a:avLst/>
          </a:prstGeom>
          <a:noFill/>
          <a:ln w="381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7310" name="Line 46"/>
          <p:cNvSpPr>
            <a:spLocks noChangeShapeType="1"/>
          </p:cNvSpPr>
          <p:nvPr/>
        </p:nvSpPr>
        <p:spPr bwMode="auto">
          <a:xfrm>
            <a:off x="3348038" y="1231900"/>
            <a:ext cx="287337" cy="0"/>
          </a:xfrm>
          <a:prstGeom prst="line">
            <a:avLst/>
          </a:prstGeom>
          <a:noFill/>
          <a:ln w="381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7312" name="Rectangle 48"/>
          <p:cNvSpPr>
            <a:spLocks noGrp="1" noChangeArrowheads="1"/>
          </p:cNvSpPr>
          <p:nvPr>
            <p:ph type="title" idx="4294967295"/>
          </p:nvPr>
        </p:nvSpPr>
        <p:spPr>
          <a:xfrm>
            <a:off x="457200" y="0"/>
            <a:ext cx="8229600" cy="917575"/>
          </a:xfrm>
        </p:spPr>
        <p:txBody>
          <a:bodyPr/>
          <a:lstStyle/>
          <a:p>
            <a:r>
              <a:rPr lang="en-GB" altLang="en-US" sz="3600" b="1"/>
              <a:t>Recording</a:t>
            </a:r>
          </a:p>
        </p:txBody>
      </p:sp>
    </p:spTree>
    <p:custDataLst>
      <p:tags r:id="rId1"/>
    </p:custDataLst>
  </p:cSld>
  <p:clrMapOvr>
    <a:masterClrMapping/>
  </p:clrMapOvr>
  <p:transition advTm="2466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267276"/>
                                        </p:tgtEl>
                                        <p:attrNameLst>
                                          <p:attrName>style.opacity</p:attrName>
                                        </p:attrNameLst>
                                      </p:cBhvr>
                                      <p:to>
                                        <p:strVal val="0.5"/>
                                      </p:to>
                                    </p:set>
                                    <p:animEffect filter="image" prLst="opacity: 0.5">
                                      <p:cBhvr rctx="IE">
                                        <p:cTn id="7" dur="indefinite"/>
                                        <p:tgtEl>
                                          <p:spTgt spid="267276"/>
                                        </p:tgtEl>
                                      </p:cBhvr>
                                    </p:animEffect>
                                  </p:childTnLst>
                                </p:cTn>
                              </p:par>
                            </p:childTnLst>
                          </p:cTn>
                        </p:par>
                        <p:par>
                          <p:cTn id="8" fill="hold" nodeType="afterGroup">
                            <p:stCondLst>
                              <p:cond delay="0"/>
                            </p:stCondLst>
                            <p:childTnLst>
                              <p:par>
                                <p:cTn id="9" presetID="9" presetClass="entr" presetSubtype="0" fill="hold" nodeType="afterEffect">
                                  <p:stCondLst>
                                    <p:cond delay="0"/>
                                  </p:stCondLst>
                                  <p:childTnLst>
                                    <p:set>
                                      <p:cBhvr>
                                        <p:cTn id="10" dur="1" fill="hold">
                                          <p:stCondLst>
                                            <p:cond delay="0"/>
                                          </p:stCondLst>
                                        </p:cTn>
                                        <p:tgtEl>
                                          <p:spTgt spid="267284">
                                            <p:txEl>
                                              <p:pRg st="0" end="0"/>
                                            </p:txEl>
                                          </p:spTgt>
                                        </p:tgtEl>
                                        <p:attrNameLst>
                                          <p:attrName>style.visibility</p:attrName>
                                        </p:attrNameLst>
                                      </p:cBhvr>
                                      <p:to>
                                        <p:strVal val="visible"/>
                                      </p:to>
                                    </p:set>
                                    <p:animEffect transition="in" filter="dissolve">
                                      <p:cBhvr>
                                        <p:cTn id="11" dur="500"/>
                                        <p:tgtEl>
                                          <p:spTgt spid="267284">
                                            <p:txEl>
                                              <p:pRg st="0" end="0"/>
                                            </p:txEl>
                                          </p:spTgt>
                                        </p:tgtEl>
                                      </p:cBhvr>
                                    </p:animEffect>
                                  </p:childTnLst>
                                </p:cTn>
                              </p:par>
                            </p:childTnLst>
                          </p:cTn>
                        </p:par>
                        <p:par>
                          <p:cTn id="12" fill="hold" nodeType="afterGroup">
                            <p:stCondLst>
                              <p:cond delay="500"/>
                            </p:stCondLst>
                            <p:childTnLst>
                              <p:par>
                                <p:cTn id="13" presetID="9" presetClass="entr" presetSubtype="0" fill="hold" nodeType="afterEffect">
                                  <p:stCondLst>
                                    <p:cond delay="0"/>
                                  </p:stCondLst>
                                  <p:childTnLst>
                                    <p:set>
                                      <p:cBhvr>
                                        <p:cTn id="14" dur="1" fill="hold">
                                          <p:stCondLst>
                                            <p:cond delay="0"/>
                                          </p:stCondLst>
                                        </p:cTn>
                                        <p:tgtEl>
                                          <p:spTgt spid="267292"/>
                                        </p:tgtEl>
                                        <p:attrNameLst>
                                          <p:attrName>style.visibility</p:attrName>
                                        </p:attrNameLst>
                                      </p:cBhvr>
                                      <p:to>
                                        <p:strVal val="visible"/>
                                      </p:to>
                                    </p:set>
                                    <p:animEffect transition="in" filter="dissolve">
                                      <p:cBhvr>
                                        <p:cTn id="15" dur="300"/>
                                        <p:tgtEl>
                                          <p:spTgt spid="267292"/>
                                        </p:tgtEl>
                                      </p:cBhvr>
                                    </p:animEffect>
                                  </p:childTnLst>
                                </p:cTn>
                              </p:par>
                              <p:par>
                                <p:cTn id="16" presetID="9" presetClass="entr" presetSubtype="0" fill="hold" nodeType="withEffect">
                                  <p:stCondLst>
                                    <p:cond delay="0"/>
                                  </p:stCondLst>
                                  <p:childTnLst>
                                    <p:set>
                                      <p:cBhvr>
                                        <p:cTn id="17" dur="1" fill="hold">
                                          <p:stCondLst>
                                            <p:cond delay="0"/>
                                          </p:stCondLst>
                                        </p:cTn>
                                        <p:tgtEl>
                                          <p:spTgt spid="267291"/>
                                        </p:tgtEl>
                                        <p:attrNameLst>
                                          <p:attrName>style.visibility</p:attrName>
                                        </p:attrNameLst>
                                      </p:cBhvr>
                                      <p:to>
                                        <p:strVal val="visible"/>
                                      </p:to>
                                    </p:set>
                                    <p:animEffect transition="in" filter="dissolve">
                                      <p:cBhvr>
                                        <p:cTn id="18" dur="300"/>
                                        <p:tgtEl>
                                          <p:spTgt spid="267291"/>
                                        </p:tgtEl>
                                      </p:cBhvr>
                                    </p:animEffect>
                                  </p:childTnLst>
                                </p:cTn>
                              </p:par>
                            </p:childTnLst>
                          </p:cTn>
                        </p:par>
                        <p:par>
                          <p:cTn id="19" fill="hold" nodeType="afterGroup">
                            <p:stCondLst>
                              <p:cond delay="800"/>
                            </p:stCondLst>
                            <p:childTnLst>
                              <p:par>
                                <p:cTn id="20" presetID="9" presetClass="entr" presetSubtype="0" fill="hold" nodeType="afterEffect">
                                  <p:stCondLst>
                                    <p:cond delay="0"/>
                                  </p:stCondLst>
                                  <p:childTnLst>
                                    <p:set>
                                      <p:cBhvr>
                                        <p:cTn id="21" dur="1" fill="hold">
                                          <p:stCondLst>
                                            <p:cond delay="0"/>
                                          </p:stCondLst>
                                        </p:cTn>
                                        <p:tgtEl>
                                          <p:spTgt spid="267284">
                                            <p:txEl>
                                              <p:pRg st="1" end="1"/>
                                            </p:txEl>
                                          </p:spTgt>
                                        </p:tgtEl>
                                        <p:attrNameLst>
                                          <p:attrName>style.visibility</p:attrName>
                                        </p:attrNameLst>
                                      </p:cBhvr>
                                      <p:to>
                                        <p:strVal val="visible"/>
                                      </p:to>
                                    </p:set>
                                    <p:animEffect transition="in" filter="dissolve">
                                      <p:cBhvr>
                                        <p:cTn id="22" dur="500"/>
                                        <p:tgtEl>
                                          <p:spTgt spid="267284">
                                            <p:txEl>
                                              <p:pRg st="1" end="1"/>
                                            </p:txEl>
                                          </p:spTgt>
                                        </p:tgtEl>
                                      </p:cBhvr>
                                    </p:animEffect>
                                  </p:childTnLst>
                                </p:cTn>
                              </p:par>
                            </p:childTnLst>
                          </p:cTn>
                        </p:par>
                        <p:par>
                          <p:cTn id="23" fill="hold" nodeType="afterGroup">
                            <p:stCondLst>
                              <p:cond delay="1300"/>
                            </p:stCondLst>
                            <p:childTnLst>
                              <p:par>
                                <p:cTn id="24" presetID="9" presetClass="entr" presetSubtype="0" fill="hold" nodeType="afterEffect">
                                  <p:stCondLst>
                                    <p:cond delay="0"/>
                                  </p:stCondLst>
                                  <p:childTnLst>
                                    <p:set>
                                      <p:cBhvr>
                                        <p:cTn id="25" dur="1" fill="hold">
                                          <p:stCondLst>
                                            <p:cond delay="0"/>
                                          </p:stCondLst>
                                        </p:cTn>
                                        <p:tgtEl>
                                          <p:spTgt spid="267293"/>
                                        </p:tgtEl>
                                        <p:attrNameLst>
                                          <p:attrName>style.visibility</p:attrName>
                                        </p:attrNameLst>
                                      </p:cBhvr>
                                      <p:to>
                                        <p:strVal val="visible"/>
                                      </p:to>
                                    </p:set>
                                    <p:animEffect transition="in" filter="dissolve">
                                      <p:cBhvr>
                                        <p:cTn id="26" dur="300"/>
                                        <p:tgtEl>
                                          <p:spTgt spid="267293"/>
                                        </p:tgtEl>
                                      </p:cBhvr>
                                    </p:animEffect>
                                  </p:childTnLst>
                                </p:cTn>
                              </p:par>
                              <p:par>
                                <p:cTn id="27" presetID="9" presetClass="entr" presetSubtype="0" fill="hold" nodeType="withEffect">
                                  <p:stCondLst>
                                    <p:cond delay="0"/>
                                  </p:stCondLst>
                                  <p:childTnLst>
                                    <p:set>
                                      <p:cBhvr>
                                        <p:cTn id="28" dur="1" fill="hold">
                                          <p:stCondLst>
                                            <p:cond delay="0"/>
                                          </p:stCondLst>
                                        </p:cTn>
                                        <p:tgtEl>
                                          <p:spTgt spid="267294"/>
                                        </p:tgtEl>
                                        <p:attrNameLst>
                                          <p:attrName>style.visibility</p:attrName>
                                        </p:attrNameLst>
                                      </p:cBhvr>
                                      <p:to>
                                        <p:strVal val="visible"/>
                                      </p:to>
                                    </p:set>
                                    <p:animEffect transition="in" filter="dissolve">
                                      <p:cBhvr>
                                        <p:cTn id="29" dur="300"/>
                                        <p:tgtEl>
                                          <p:spTgt spid="267294"/>
                                        </p:tgtEl>
                                      </p:cBhvr>
                                    </p:animEffect>
                                  </p:childTnLst>
                                </p:cTn>
                              </p:par>
                            </p:childTnLst>
                          </p:cTn>
                        </p:par>
                        <p:par>
                          <p:cTn id="30" fill="hold" nodeType="afterGroup">
                            <p:stCondLst>
                              <p:cond delay="1600"/>
                            </p:stCondLst>
                            <p:childTnLst>
                              <p:par>
                                <p:cTn id="31" presetID="9" presetClass="entr" presetSubtype="0" fill="hold" nodeType="afterEffect">
                                  <p:stCondLst>
                                    <p:cond delay="0"/>
                                  </p:stCondLst>
                                  <p:childTnLst>
                                    <p:set>
                                      <p:cBhvr>
                                        <p:cTn id="32" dur="1" fill="hold">
                                          <p:stCondLst>
                                            <p:cond delay="0"/>
                                          </p:stCondLst>
                                        </p:cTn>
                                        <p:tgtEl>
                                          <p:spTgt spid="267284">
                                            <p:txEl>
                                              <p:pRg st="2" end="2"/>
                                            </p:txEl>
                                          </p:spTgt>
                                        </p:tgtEl>
                                        <p:attrNameLst>
                                          <p:attrName>style.visibility</p:attrName>
                                        </p:attrNameLst>
                                      </p:cBhvr>
                                      <p:to>
                                        <p:strVal val="visible"/>
                                      </p:to>
                                    </p:set>
                                    <p:animEffect transition="in" filter="dissolve">
                                      <p:cBhvr>
                                        <p:cTn id="33" dur="500"/>
                                        <p:tgtEl>
                                          <p:spTgt spid="267284">
                                            <p:txEl>
                                              <p:pRg st="2" end="2"/>
                                            </p:txEl>
                                          </p:spTgt>
                                        </p:tgtEl>
                                      </p:cBhvr>
                                    </p:animEffect>
                                  </p:childTnLst>
                                </p:cTn>
                              </p:par>
                            </p:childTnLst>
                          </p:cTn>
                        </p:par>
                        <p:par>
                          <p:cTn id="34" fill="hold" nodeType="afterGroup">
                            <p:stCondLst>
                              <p:cond delay="2100"/>
                            </p:stCondLst>
                            <p:childTnLst>
                              <p:par>
                                <p:cTn id="35" presetID="9" presetClass="entr" presetSubtype="0" fill="hold" nodeType="afterEffect">
                                  <p:stCondLst>
                                    <p:cond delay="0"/>
                                  </p:stCondLst>
                                  <p:childTnLst>
                                    <p:set>
                                      <p:cBhvr>
                                        <p:cTn id="36" dur="1" fill="hold">
                                          <p:stCondLst>
                                            <p:cond delay="0"/>
                                          </p:stCondLst>
                                        </p:cTn>
                                        <p:tgtEl>
                                          <p:spTgt spid="267290"/>
                                        </p:tgtEl>
                                        <p:attrNameLst>
                                          <p:attrName>style.visibility</p:attrName>
                                        </p:attrNameLst>
                                      </p:cBhvr>
                                      <p:to>
                                        <p:strVal val="visible"/>
                                      </p:to>
                                    </p:set>
                                    <p:animEffect transition="in" filter="dissolve">
                                      <p:cBhvr>
                                        <p:cTn id="37" dur="300"/>
                                        <p:tgtEl>
                                          <p:spTgt spid="267290"/>
                                        </p:tgtEl>
                                      </p:cBhvr>
                                    </p:animEffect>
                                  </p:childTnLst>
                                </p:cTn>
                              </p:par>
                              <p:par>
                                <p:cTn id="38" presetID="9" presetClass="entr" presetSubtype="0" fill="hold" nodeType="withEffect">
                                  <p:stCondLst>
                                    <p:cond delay="0"/>
                                  </p:stCondLst>
                                  <p:childTnLst>
                                    <p:set>
                                      <p:cBhvr>
                                        <p:cTn id="39" dur="1" fill="hold">
                                          <p:stCondLst>
                                            <p:cond delay="0"/>
                                          </p:stCondLst>
                                        </p:cTn>
                                        <p:tgtEl>
                                          <p:spTgt spid="267289"/>
                                        </p:tgtEl>
                                        <p:attrNameLst>
                                          <p:attrName>style.visibility</p:attrName>
                                        </p:attrNameLst>
                                      </p:cBhvr>
                                      <p:to>
                                        <p:strVal val="visible"/>
                                      </p:to>
                                    </p:set>
                                    <p:animEffect transition="in" filter="dissolve">
                                      <p:cBhvr>
                                        <p:cTn id="40" dur="300"/>
                                        <p:tgtEl>
                                          <p:spTgt spid="267289"/>
                                        </p:tgtEl>
                                      </p:cBhvr>
                                    </p:animEffect>
                                  </p:childTnLst>
                                </p:cTn>
                              </p:par>
                            </p:childTnLst>
                          </p:cTn>
                        </p:par>
                        <p:par>
                          <p:cTn id="41" fill="hold" nodeType="afterGroup">
                            <p:stCondLst>
                              <p:cond delay="2400"/>
                            </p:stCondLst>
                            <p:childTnLst>
                              <p:par>
                                <p:cTn id="42" presetID="1" presetClass="entr" presetSubtype="0" fill="hold" grpId="0" nodeType="afterEffect">
                                  <p:stCondLst>
                                    <p:cond delay="0"/>
                                  </p:stCondLst>
                                  <p:childTnLst>
                                    <p:set>
                                      <p:cBhvr>
                                        <p:cTn id="43" dur="1" fill="hold">
                                          <p:stCondLst>
                                            <p:cond delay="0"/>
                                          </p:stCondLst>
                                        </p:cTn>
                                        <p:tgtEl>
                                          <p:spTgt spid="267286"/>
                                        </p:tgtEl>
                                        <p:attrNameLst>
                                          <p:attrName>style.visibility</p:attrName>
                                        </p:attrNameLst>
                                      </p:cBhvr>
                                      <p:to>
                                        <p:strVal val="visible"/>
                                      </p:to>
                                    </p:set>
                                  </p:childTnLst>
                                </p:cTn>
                              </p:par>
                            </p:childTnLst>
                          </p:cTn>
                        </p:par>
                        <p:par>
                          <p:cTn id="44" fill="hold" nodeType="afterGroup">
                            <p:stCondLst>
                              <p:cond delay="2400"/>
                            </p:stCondLst>
                            <p:childTnLst>
                              <p:par>
                                <p:cTn id="45" presetID="1" presetClass="entr" presetSubtype="0" fill="hold" nodeType="afterEffect">
                                  <p:stCondLst>
                                    <p:cond delay="0"/>
                                  </p:stCondLst>
                                  <p:childTnLst>
                                    <p:set>
                                      <p:cBhvr>
                                        <p:cTn id="46" dur="1" fill="hold">
                                          <p:stCondLst>
                                            <p:cond delay="0"/>
                                          </p:stCondLst>
                                        </p:cTn>
                                        <p:tgtEl>
                                          <p:spTgt spid="267285"/>
                                        </p:tgtEl>
                                        <p:attrNameLst>
                                          <p:attrName>style.visibility</p:attrName>
                                        </p:attrNameLst>
                                      </p:cBhvr>
                                      <p:to>
                                        <p:strVal val="visible"/>
                                      </p:to>
                                    </p:set>
                                  </p:childTnLst>
                                </p:cTn>
                              </p:par>
                            </p:childTnLst>
                          </p:cTn>
                        </p:par>
                        <p:par>
                          <p:cTn id="47" fill="hold" nodeType="afterGroup">
                            <p:stCondLst>
                              <p:cond delay="2400"/>
                            </p:stCondLst>
                            <p:childTnLst>
                              <p:par>
                                <p:cTn id="48" presetID="9" presetClass="entr" presetSubtype="0" fill="hold" nodeType="afterEffect">
                                  <p:stCondLst>
                                    <p:cond delay="0"/>
                                  </p:stCondLst>
                                  <p:childTnLst>
                                    <p:set>
                                      <p:cBhvr>
                                        <p:cTn id="49" dur="1" fill="hold">
                                          <p:stCondLst>
                                            <p:cond delay="0"/>
                                          </p:stCondLst>
                                        </p:cTn>
                                        <p:tgtEl>
                                          <p:spTgt spid="267284">
                                            <p:txEl>
                                              <p:pRg st="3" end="3"/>
                                            </p:txEl>
                                          </p:spTgt>
                                        </p:tgtEl>
                                        <p:attrNameLst>
                                          <p:attrName>style.visibility</p:attrName>
                                        </p:attrNameLst>
                                      </p:cBhvr>
                                      <p:to>
                                        <p:strVal val="visible"/>
                                      </p:to>
                                    </p:set>
                                    <p:animEffect transition="in" filter="dissolve">
                                      <p:cBhvr>
                                        <p:cTn id="50" dur="530"/>
                                        <p:tgtEl>
                                          <p:spTgt spid="267284">
                                            <p:txEl>
                                              <p:pRg st="3" end="3"/>
                                            </p:txEl>
                                          </p:spTgt>
                                        </p:tgtEl>
                                      </p:cBhvr>
                                    </p:animEffect>
                                  </p:childTnLst>
                                </p:cTn>
                              </p:par>
                            </p:childTnLst>
                          </p:cTn>
                        </p:par>
                        <p:par>
                          <p:cTn id="51" fill="hold" nodeType="afterGroup">
                            <p:stCondLst>
                              <p:cond delay="2930"/>
                            </p:stCondLst>
                            <p:childTnLst>
                              <p:par>
                                <p:cTn id="52" presetID="9" presetClass="entr" presetSubtype="0" fill="hold" nodeType="afterEffect">
                                  <p:stCondLst>
                                    <p:cond delay="0"/>
                                  </p:stCondLst>
                                  <p:childTnLst>
                                    <p:set>
                                      <p:cBhvr>
                                        <p:cTn id="53" dur="1" fill="hold">
                                          <p:stCondLst>
                                            <p:cond delay="0"/>
                                          </p:stCondLst>
                                        </p:cTn>
                                        <p:tgtEl>
                                          <p:spTgt spid="267295"/>
                                        </p:tgtEl>
                                        <p:attrNameLst>
                                          <p:attrName>style.visibility</p:attrName>
                                        </p:attrNameLst>
                                      </p:cBhvr>
                                      <p:to>
                                        <p:strVal val="visible"/>
                                      </p:to>
                                    </p:set>
                                    <p:animEffect transition="in" filter="dissolve">
                                      <p:cBhvr>
                                        <p:cTn id="54" dur="300"/>
                                        <p:tgtEl>
                                          <p:spTgt spid="267295"/>
                                        </p:tgtEl>
                                      </p:cBhvr>
                                    </p:animEffect>
                                  </p:childTnLst>
                                </p:cTn>
                              </p:par>
                            </p:childTnLst>
                          </p:cTn>
                        </p:par>
                        <p:par>
                          <p:cTn id="55" fill="hold" nodeType="afterGroup">
                            <p:stCondLst>
                              <p:cond delay="3230"/>
                            </p:stCondLst>
                            <p:childTnLst>
                              <p:par>
                                <p:cTn id="56" presetID="1" presetClass="entr" presetSubtype="0" fill="hold" nodeType="afterEffect">
                                  <p:stCondLst>
                                    <p:cond delay="0"/>
                                  </p:stCondLst>
                                  <p:childTnLst>
                                    <p:set>
                                      <p:cBhvr>
                                        <p:cTn id="57" dur="1" fill="hold">
                                          <p:stCondLst>
                                            <p:cond delay="0"/>
                                          </p:stCondLst>
                                        </p:cTn>
                                        <p:tgtEl>
                                          <p:spTgt spid="267288"/>
                                        </p:tgtEl>
                                        <p:attrNameLst>
                                          <p:attrName>style.visibility</p:attrName>
                                        </p:attrNameLst>
                                      </p:cBhvr>
                                      <p:to>
                                        <p:strVal val="visible"/>
                                      </p:to>
                                    </p:set>
                                  </p:childTnLst>
                                </p:cTn>
                              </p:par>
                            </p:childTnLst>
                          </p:cTn>
                        </p:par>
                        <p:par>
                          <p:cTn id="58" fill="hold" nodeType="afterGroup">
                            <p:stCondLst>
                              <p:cond delay="3230"/>
                            </p:stCondLst>
                            <p:childTnLst>
                              <p:par>
                                <p:cTn id="59" presetID="1" presetClass="entr" presetSubtype="0" fill="hold" grpId="0" nodeType="afterEffect">
                                  <p:stCondLst>
                                    <p:cond delay="0"/>
                                  </p:stCondLst>
                                  <p:childTnLst>
                                    <p:set>
                                      <p:cBhvr>
                                        <p:cTn id="60" dur="1" fill="hold">
                                          <p:stCondLst>
                                            <p:cond delay="0"/>
                                          </p:stCondLst>
                                        </p:cTn>
                                        <p:tgtEl>
                                          <p:spTgt spid="267287"/>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267298"/>
                                        </p:tgtEl>
                                        <p:attrNameLst>
                                          <p:attrName>style.visibility</p:attrName>
                                        </p:attrNameLst>
                                      </p:cBhvr>
                                      <p:to>
                                        <p:strVal val="visible"/>
                                      </p:to>
                                    </p:set>
                                    <p:animEffect transition="in" filter="wipe(up)">
                                      <p:cBhvr>
                                        <p:cTn id="65" dur="500"/>
                                        <p:tgtEl>
                                          <p:spTgt spid="267298"/>
                                        </p:tgtEl>
                                      </p:cBhvr>
                                    </p:animEffect>
                                  </p:childTnLst>
                                </p:cTn>
                              </p:par>
                              <p:par>
                                <p:cTn id="66" presetID="22" presetClass="entr" presetSubtype="1" fill="hold" nodeType="withEffect">
                                  <p:stCondLst>
                                    <p:cond delay="0"/>
                                  </p:stCondLst>
                                  <p:childTnLst>
                                    <p:set>
                                      <p:cBhvr>
                                        <p:cTn id="67" dur="1" fill="hold">
                                          <p:stCondLst>
                                            <p:cond delay="0"/>
                                          </p:stCondLst>
                                        </p:cTn>
                                        <p:tgtEl>
                                          <p:spTgt spid="267266"/>
                                        </p:tgtEl>
                                        <p:attrNameLst>
                                          <p:attrName>style.visibility</p:attrName>
                                        </p:attrNameLst>
                                      </p:cBhvr>
                                      <p:to>
                                        <p:strVal val="visible"/>
                                      </p:to>
                                    </p:set>
                                    <p:animEffect transition="in" filter="wipe(up)">
                                      <p:cBhvr>
                                        <p:cTn id="68" dur="500"/>
                                        <p:tgtEl>
                                          <p:spTgt spid="267266"/>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267278"/>
                                        </p:tgtEl>
                                        <p:attrNameLst>
                                          <p:attrName>style.visibility</p:attrName>
                                        </p:attrNameLst>
                                      </p:cBhvr>
                                      <p:to>
                                        <p:strVal val="visible"/>
                                      </p:to>
                                    </p:set>
                                  </p:childTnLst>
                                </p:cTn>
                              </p:par>
                              <p:par>
                                <p:cTn id="73" presetID="26" presetClass="emph" presetSubtype="0" fill="hold" nodeType="withEffect">
                                  <p:stCondLst>
                                    <p:cond delay="0"/>
                                  </p:stCondLst>
                                  <p:childTnLst>
                                    <p:animEffect transition="out" filter="fade">
                                      <p:cBhvr>
                                        <p:cTn id="74" dur="500" tmFilter="0, 0; .2, .5; .8, .5; 1, 0"/>
                                        <p:tgtEl>
                                          <p:spTgt spid="267307">
                                            <p:txEl>
                                              <p:pRg st="0" end="0"/>
                                            </p:txEl>
                                          </p:spTgt>
                                        </p:tgtEl>
                                      </p:cBhvr>
                                    </p:animEffect>
                                    <p:animScale>
                                      <p:cBhvr>
                                        <p:cTn id="75" dur="250" autoRev="1" fill="hold"/>
                                        <p:tgtEl>
                                          <p:spTgt spid="267307">
                                            <p:txEl>
                                              <p:pRg st="0" end="0"/>
                                            </p:txEl>
                                          </p:spTgt>
                                        </p:tgtEl>
                                      </p:cBhvr>
                                      <p:by x="105000" y="105000"/>
                                    </p:animScale>
                                  </p:childTnLst>
                                </p:cTn>
                              </p:par>
                              <p:par>
                                <p:cTn id="76" presetID="26" presetClass="emph" presetSubtype="0" fill="hold" nodeType="withEffect">
                                  <p:stCondLst>
                                    <p:cond delay="0"/>
                                  </p:stCondLst>
                                  <p:childTnLst>
                                    <p:animEffect transition="out" filter="fade">
                                      <p:cBhvr>
                                        <p:cTn id="77" dur="500" tmFilter="0, 0; .2, .5; .8, .5; 1, 0"/>
                                        <p:tgtEl>
                                          <p:spTgt spid="267305">
                                            <p:txEl>
                                              <p:pRg st="0" end="0"/>
                                            </p:txEl>
                                          </p:spTgt>
                                        </p:tgtEl>
                                      </p:cBhvr>
                                    </p:animEffect>
                                    <p:animScale>
                                      <p:cBhvr>
                                        <p:cTn id="78" dur="250" autoRev="1" fill="hold"/>
                                        <p:tgtEl>
                                          <p:spTgt spid="267305">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86" grpId="0"/>
      <p:bldP spid="267287" grpId="0"/>
      <p:bldP spid="26729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ChangeArrowheads="1"/>
          </p:cNvSpPr>
          <p:nvPr/>
        </p:nvSpPr>
        <p:spPr bwMode="auto">
          <a:xfrm>
            <a:off x="971550" y="2024063"/>
            <a:ext cx="792163" cy="4537075"/>
          </a:xfrm>
          <a:prstGeom prst="rect">
            <a:avLst/>
          </a:prstGeom>
          <a:solidFill>
            <a:srgbClr val="0066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9315" name="Rectangle 3"/>
          <p:cNvSpPr>
            <a:spLocks noChangeArrowheads="1"/>
          </p:cNvSpPr>
          <p:nvPr/>
        </p:nvSpPr>
        <p:spPr bwMode="auto">
          <a:xfrm>
            <a:off x="1908175" y="944563"/>
            <a:ext cx="7235825" cy="1008062"/>
          </a:xfrm>
          <a:prstGeom prst="rect">
            <a:avLst/>
          </a:prstGeom>
          <a:gradFill rotWithShape="1">
            <a:gsLst>
              <a:gs pos="0">
                <a:srgbClr val="29A8FF"/>
              </a:gs>
              <a:gs pos="100000">
                <a:srgbClr val="FFFFFF"/>
              </a:gs>
            </a:gsLst>
            <a:lin ang="5400000" scaled="1"/>
          </a:gra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9316" name="Line 4"/>
          <p:cNvSpPr>
            <a:spLocks noChangeShapeType="1"/>
          </p:cNvSpPr>
          <p:nvPr/>
        </p:nvSpPr>
        <p:spPr bwMode="auto">
          <a:xfrm>
            <a:off x="3635375" y="1484313"/>
            <a:ext cx="4537075" cy="0"/>
          </a:xfrm>
          <a:prstGeom prst="line">
            <a:avLst/>
          </a:prstGeom>
          <a:noFill/>
          <a:ln w="381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9318" name="Text Box 6" descr="50%"/>
          <p:cNvSpPr txBox="1">
            <a:spLocks noChangeArrowheads="1"/>
          </p:cNvSpPr>
          <p:nvPr/>
        </p:nvSpPr>
        <p:spPr bwMode="auto">
          <a:xfrm>
            <a:off x="2124075" y="1125538"/>
            <a:ext cx="1223963" cy="274637"/>
          </a:xfrm>
          <a:prstGeom prst="rect">
            <a:avLst/>
          </a:prstGeom>
          <a:pattFill prst="pct50">
            <a:fgClr>
              <a:srgbClr val="0066FF"/>
            </a:fgClr>
            <a:bgClr>
              <a:srgbClr val="FFFFFF"/>
            </a:bgClr>
          </a:patt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en-US" sz="1200" b="0">
                <a:solidFill>
                  <a:schemeClr val="bg1"/>
                </a:solidFill>
              </a:rPr>
              <a:t>Recording</a:t>
            </a:r>
          </a:p>
        </p:txBody>
      </p:sp>
      <p:sp>
        <p:nvSpPr>
          <p:cNvPr id="269319" name="Text Box 7"/>
          <p:cNvSpPr txBox="1">
            <a:spLocks noChangeArrowheads="1"/>
          </p:cNvSpPr>
          <p:nvPr/>
        </p:nvSpPr>
        <p:spPr bwMode="auto">
          <a:xfrm>
            <a:off x="2124075" y="1546225"/>
            <a:ext cx="1223963" cy="274638"/>
          </a:xfrm>
          <a:prstGeom prst="rect">
            <a:avLst/>
          </a:prstGeom>
          <a:solidFill>
            <a:srgbClr val="0066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en-US" sz="1200">
                <a:solidFill>
                  <a:schemeClr val="bg1"/>
                </a:solidFill>
              </a:rPr>
              <a:t>Encoding</a:t>
            </a:r>
          </a:p>
        </p:txBody>
      </p:sp>
      <p:sp>
        <p:nvSpPr>
          <p:cNvPr id="269320" name="Text Box 8" descr="50%"/>
          <p:cNvSpPr txBox="1">
            <a:spLocks noChangeArrowheads="1"/>
          </p:cNvSpPr>
          <p:nvPr/>
        </p:nvSpPr>
        <p:spPr bwMode="auto">
          <a:xfrm>
            <a:off x="4356100" y="1341438"/>
            <a:ext cx="1223963" cy="274637"/>
          </a:xfrm>
          <a:prstGeom prst="rect">
            <a:avLst/>
          </a:prstGeom>
          <a:pattFill prst="pct50">
            <a:fgClr>
              <a:srgbClr val="0066FF"/>
            </a:fgClr>
            <a:bgClr>
              <a:srgbClr val="FFFFFF"/>
            </a:bgClr>
          </a:patt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en-US" sz="1200">
                <a:solidFill>
                  <a:schemeClr val="bg1"/>
                </a:solidFill>
              </a:rPr>
              <a:t>Processing</a:t>
            </a:r>
          </a:p>
        </p:txBody>
      </p:sp>
      <p:graphicFrame>
        <p:nvGraphicFramePr>
          <p:cNvPr id="269321" name="Group 9"/>
          <p:cNvGraphicFramePr>
            <a:graphicFrameLocks noGrp="1"/>
          </p:cNvGraphicFramePr>
          <p:nvPr/>
        </p:nvGraphicFramePr>
        <p:xfrm>
          <a:off x="250825" y="2024063"/>
          <a:ext cx="4249738" cy="4537076"/>
        </p:xfrm>
        <a:graphic>
          <a:graphicData uri="http://schemas.openxmlformats.org/drawingml/2006/table">
            <a:tbl>
              <a:tblPr/>
              <a:tblGrid>
                <a:gridCol w="720725">
                  <a:extLst>
                    <a:ext uri="{9D8B030D-6E8A-4147-A177-3AD203B41FA5}">
                      <a16:colId xmlns:a16="http://schemas.microsoft.com/office/drawing/2014/main" val="2347515578"/>
                    </a:ext>
                  </a:extLst>
                </a:gridCol>
                <a:gridCol w="792163">
                  <a:extLst>
                    <a:ext uri="{9D8B030D-6E8A-4147-A177-3AD203B41FA5}">
                      <a16:colId xmlns:a16="http://schemas.microsoft.com/office/drawing/2014/main" val="2175042811"/>
                    </a:ext>
                  </a:extLst>
                </a:gridCol>
                <a:gridCol w="2736850">
                  <a:extLst>
                    <a:ext uri="{9D8B030D-6E8A-4147-A177-3AD203B41FA5}">
                      <a16:colId xmlns:a16="http://schemas.microsoft.com/office/drawing/2014/main" val="2818345499"/>
                    </a:ext>
                  </a:extLst>
                </a:gridCol>
              </a:tblGrid>
              <a:tr h="11350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800" b="0" i="0" u="none" strike="noStrike" cap="none" normalizeH="0" baseline="0" smtClean="0">
                          <a:ln>
                            <a:noFill/>
                          </a:ln>
                          <a:solidFill>
                            <a:schemeClr val="tx1"/>
                          </a:solidFill>
                          <a:effectLst/>
                          <a:latin typeface="Arial" panose="020B0604020202020204" pitchFamily="34" charset="0"/>
                        </a:rPr>
                        <a:t>0</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2800" b="0" i="0" u="none" strike="noStrike" cap="none" normalizeH="0" baseline="0" smtClean="0">
                          <a:ln>
                            <a:noFill/>
                          </a:ln>
                          <a:solidFill>
                            <a:schemeClr val="bg1"/>
                          </a:solidFill>
                          <a:effectLst/>
                          <a:latin typeface="Arial" panose="020B0604020202020204" pitchFamily="34"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32958617"/>
                  </a:ext>
                </a:extLst>
              </a:tr>
              <a:tr h="1133475">
                <a:tc rowSpan="3">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800" b="0" i="0" u="none" strike="noStrike" cap="none" normalizeH="0" baseline="0" smtClean="0">
                          <a:ln>
                            <a:noFill/>
                          </a:ln>
                          <a:solidFill>
                            <a:schemeClr val="tx1"/>
                          </a:solidFill>
                          <a:effectLst/>
                          <a:latin typeface="Arial" panose="020B0604020202020204" pitchFamily="34" charset="0"/>
                        </a:rPr>
                        <a:t>1</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2800" b="0" i="0" u="none" strike="noStrike" cap="none" normalizeH="0" baseline="0" smtClean="0">
                          <a:ln>
                            <a:noFill/>
                          </a:ln>
                          <a:solidFill>
                            <a:schemeClr val="bg1"/>
                          </a:solidFill>
                          <a:effectLst/>
                          <a:latin typeface="Arial" panose="020B0604020202020204" pitchFamily="34" charset="0"/>
                        </a:rPr>
                        <a:t>X</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65176724"/>
                  </a:ext>
                </a:extLst>
              </a:tr>
              <a:tr h="1135063">
                <a:tc v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2800" b="0" i="0" u="none" strike="noStrike" cap="none" normalizeH="0" baseline="0" smtClean="0">
                          <a:ln>
                            <a:noFill/>
                          </a:ln>
                          <a:solidFill>
                            <a:schemeClr val="bg1"/>
                          </a:solidFill>
                          <a:effectLst/>
                          <a:latin typeface="Arial" panose="020B0604020202020204" pitchFamily="34"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83884946"/>
                  </a:ext>
                </a:extLst>
              </a:tr>
              <a:tr h="1133475">
                <a:tc v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2800" b="0" i="0" u="none" strike="noStrike" cap="none" normalizeH="0" baseline="0" smtClean="0">
                          <a:ln>
                            <a:noFill/>
                          </a:ln>
                          <a:solidFill>
                            <a:schemeClr val="bg1"/>
                          </a:solidFill>
                          <a:effectLst/>
                          <a:latin typeface="Arial" panose="020B0604020202020204" pitchFamily="34" charset="0"/>
                        </a:rPr>
                        <a:t>Z</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2718320"/>
                  </a:ext>
                </a:extLst>
              </a:tr>
            </a:tbl>
          </a:graphicData>
        </a:graphic>
      </p:graphicFrame>
      <p:pic>
        <p:nvPicPr>
          <p:cNvPr id="269341" name="Picture 29" descr="s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4075" y="3219450"/>
            <a:ext cx="100806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342" name="Picture 30" descr="s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4075" y="4354513"/>
            <a:ext cx="10080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343" name="Picture 31" descr="s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24075" y="5481638"/>
            <a:ext cx="10080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344" name="Picture 32" descr="s0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24075" y="2097088"/>
            <a:ext cx="10080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9345" name="Text Box 33"/>
          <p:cNvSpPr txBox="1">
            <a:spLocks noChangeArrowheads="1"/>
          </p:cNvSpPr>
          <p:nvPr/>
        </p:nvSpPr>
        <p:spPr bwMode="auto">
          <a:xfrm>
            <a:off x="2124075" y="2384425"/>
            <a:ext cx="1008063" cy="396875"/>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2000" i="1"/>
              <a:t>=0,707</a:t>
            </a:r>
          </a:p>
        </p:txBody>
      </p:sp>
      <p:sp>
        <p:nvSpPr>
          <p:cNvPr id="269346" name="Text Box 34"/>
          <p:cNvSpPr txBox="1">
            <a:spLocks noChangeArrowheads="1"/>
          </p:cNvSpPr>
          <p:nvPr/>
        </p:nvSpPr>
        <p:spPr bwMode="auto">
          <a:xfrm>
            <a:off x="2124075" y="3536950"/>
            <a:ext cx="1943100" cy="396875"/>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2000" i="1"/>
              <a:t>=cos(A)cos(E)</a:t>
            </a:r>
          </a:p>
        </p:txBody>
      </p:sp>
      <p:sp>
        <p:nvSpPr>
          <p:cNvPr id="269347" name="Text Box 35"/>
          <p:cNvSpPr txBox="1">
            <a:spLocks noChangeArrowheads="1"/>
          </p:cNvSpPr>
          <p:nvPr/>
        </p:nvSpPr>
        <p:spPr bwMode="auto">
          <a:xfrm>
            <a:off x="2124075" y="4689475"/>
            <a:ext cx="1943100" cy="396875"/>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2000" i="1"/>
              <a:t>=sin(A)cos(E)</a:t>
            </a:r>
          </a:p>
        </p:txBody>
      </p:sp>
      <p:graphicFrame>
        <p:nvGraphicFramePr>
          <p:cNvPr id="269348" name="Object 36"/>
          <p:cNvGraphicFramePr>
            <a:graphicFrameLocks noChangeAspect="1"/>
          </p:cNvGraphicFramePr>
          <p:nvPr/>
        </p:nvGraphicFramePr>
        <p:xfrm>
          <a:off x="4787900" y="2024063"/>
          <a:ext cx="3600450" cy="2617787"/>
        </p:xfrm>
        <a:graphic>
          <a:graphicData uri="http://schemas.openxmlformats.org/presentationml/2006/ole">
            <mc:AlternateContent xmlns:mc="http://schemas.openxmlformats.org/markup-compatibility/2006">
              <mc:Choice xmlns:v="urn:schemas-microsoft-com:vml" Requires="v">
                <p:oleObj spid="_x0000_s269372" name="CorelPhotoPaint.Image.7" r:id="rId9" imgW="6119878" imgH="4449712" progId="CorelPhotoPaint.Image.7">
                  <p:embed/>
                </p:oleObj>
              </mc:Choice>
              <mc:Fallback>
                <p:oleObj name="CorelPhotoPaint.Image.7" r:id="rId9" imgW="6119878" imgH="4449712" progId="CorelPhotoPaint.Image.7">
                  <p:embed/>
                  <p:pic>
                    <p:nvPicPr>
                      <p:cNvPr id="0" name="Object 3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7900" y="2024063"/>
                        <a:ext cx="3600450" cy="2617787"/>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9349" name="Oval 37"/>
          <p:cNvSpPr>
            <a:spLocks noChangeArrowheads="1"/>
          </p:cNvSpPr>
          <p:nvPr/>
        </p:nvSpPr>
        <p:spPr bwMode="auto">
          <a:xfrm>
            <a:off x="7091363" y="3321050"/>
            <a:ext cx="360362" cy="360363"/>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rgbClr val="00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9350" name="Oval 38"/>
          <p:cNvSpPr>
            <a:spLocks noChangeArrowheads="1"/>
          </p:cNvSpPr>
          <p:nvPr/>
        </p:nvSpPr>
        <p:spPr bwMode="auto">
          <a:xfrm>
            <a:off x="6659563" y="3032125"/>
            <a:ext cx="360362" cy="360363"/>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rgbClr val="00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aphicFrame>
        <p:nvGraphicFramePr>
          <p:cNvPr id="269351" name="Object 39"/>
          <p:cNvGraphicFramePr>
            <a:graphicFrameLocks noChangeAspect="1"/>
          </p:cNvGraphicFramePr>
          <p:nvPr/>
        </p:nvGraphicFramePr>
        <p:xfrm>
          <a:off x="5543550" y="5553075"/>
          <a:ext cx="3421063" cy="863600"/>
        </p:xfrm>
        <a:graphic>
          <a:graphicData uri="http://schemas.openxmlformats.org/presentationml/2006/ole">
            <mc:AlternateContent xmlns:mc="http://schemas.openxmlformats.org/markup-compatibility/2006">
              <mc:Choice xmlns:v="urn:schemas-microsoft-com:vml" Requires="v">
                <p:oleObj spid="_x0000_s269373" name="CorelPhotoPaint.Image.7" r:id="rId11" imgW="1862653" imgH="1512226" progId="CorelPhotoPaint.Image.7">
                  <p:embed/>
                </p:oleObj>
              </mc:Choice>
              <mc:Fallback>
                <p:oleObj name="CorelPhotoPaint.Image.7" r:id="rId11" imgW="1862653" imgH="1512226" progId="CorelPhotoPaint.Image.7">
                  <p:embed/>
                  <p:pic>
                    <p:nvPicPr>
                      <p:cNvPr id="0" name="Object 3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43550" y="5553075"/>
                        <a:ext cx="3421063" cy="863600"/>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9352" name="Rectangle 40"/>
          <p:cNvSpPr>
            <a:spLocks noChangeArrowheads="1"/>
          </p:cNvSpPr>
          <p:nvPr/>
        </p:nvSpPr>
        <p:spPr bwMode="auto">
          <a:xfrm>
            <a:off x="4679950" y="5768975"/>
            <a:ext cx="1008063" cy="488950"/>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2600" i="1"/>
              <a:t>s(t)=</a:t>
            </a:r>
          </a:p>
        </p:txBody>
      </p:sp>
      <p:sp>
        <p:nvSpPr>
          <p:cNvPr id="269353" name="Text Box 41"/>
          <p:cNvSpPr txBox="1">
            <a:spLocks noChangeArrowheads="1"/>
          </p:cNvSpPr>
          <p:nvPr/>
        </p:nvSpPr>
        <p:spPr bwMode="auto">
          <a:xfrm>
            <a:off x="2124075" y="5768975"/>
            <a:ext cx="1223963" cy="396875"/>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2000" i="1"/>
              <a:t>=sin(E)</a:t>
            </a:r>
          </a:p>
        </p:txBody>
      </p:sp>
      <p:sp>
        <p:nvSpPr>
          <p:cNvPr id="269354" name="Text Box 42"/>
          <p:cNvSpPr txBox="1">
            <a:spLocks noChangeArrowheads="1"/>
          </p:cNvSpPr>
          <p:nvPr/>
        </p:nvSpPr>
        <p:spPr bwMode="auto">
          <a:xfrm>
            <a:off x="3059113" y="2384425"/>
            <a:ext cx="720725" cy="396875"/>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2000" i="1"/>
              <a:t>*s(t)</a:t>
            </a:r>
          </a:p>
        </p:txBody>
      </p:sp>
      <p:sp>
        <p:nvSpPr>
          <p:cNvPr id="269355" name="Text Box 43"/>
          <p:cNvSpPr txBox="1">
            <a:spLocks noChangeArrowheads="1"/>
          </p:cNvSpPr>
          <p:nvPr/>
        </p:nvSpPr>
        <p:spPr bwMode="auto">
          <a:xfrm>
            <a:off x="3851275" y="3536950"/>
            <a:ext cx="720725" cy="396875"/>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2000" i="1"/>
              <a:t>*s(t)</a:t>
            </a:r>
          </a:p>
        </p:txBody>
      </p:sp>
      <p:sp>
        <p:nvSpPr>
          <p:cNvPr id="269356" name="Text Box 44"/>
          <p:cNvSpPr txBox="1">
            <a:spLocks noChangeArrowheads="1"/>
          </p:cNvSpPr>
          <p:nvPr/>
        </p:nvSpPr>
        <p:spPr bwMode="auto">
          <a:xfrm>
            <a:off x="3851275" y="4689475"/>
            <a:ext cx="720725" cy="396875"/>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2000" i="1"/>
              <a:t>*s(t)</a:t>
            </a:r>
          </a:p>
        </p:txBody>
      </p:sp>
      <p:sp>
        <p:nvSpPr>
          <p:cNvPr id="269357" name="Text Box 45"/>
          <p:cNvSpPr txBox="1">
            <a:spLocks noChangeArrowheads="1"/>
          </p:cNvSpPr>
          <p:nvPr/>
        </p:nvSpPr>
        <p:spPr bwMode="auto">
          <a:xfrm>
            <a:off x="3059113" y="5768975"/>
            <a:ext cx="720725" cy="396875"/>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2000" i="1"/>
              <a:t>*s(t)</a:t>
            </a:r>
          </a:p>
        </p:txBody>
      </p:sp>
      <p:sp>
        <p:nvSpPr>
          <p:cNvPr id="269358" name="Oval 46"/>
          <p:cNvSpPr>
            <a:spLocks noChangeArrowheads="1"/>
          </p:cNvSpPr>
          <p:nvPr/>
        </p:nvSpPr>
        <p:spPr bwMode="auto">
          <a:xfrm>
            <a:off x="5281613" y="2168525"/>
            <a:ext cx="2519362" cy="2447925"/>
          </a:xfrm>
          <a:prstGeom prst="ellipse">
            <a:avLst/>
          </a:prstGeom>
          <a:gradFill rotWithShape="1">
            <a:gsLst>
              <a:gs pos="0">
                <a:srgbClr val="FFFFFF"/>
              </a:gs>
              <a:gs pos="100000">
                <a:srgbClr val="0066FF">
                  <a:alpha val="64000"/>
                </a:srgbClr>
              </a:gs>
            </a:gsLst>
            <a:path path="shape">
              <a:fillToRect l="50000" t="50000" r="50000" b="50000"/>
            </a:path>
          </a:gradFill>
          <a:ln>
            <a:noFill/>
          </a:ln>
          <a:effectLst/>
          <a:extLst>
            <a:ext uri="{91240B29-F687-4F45-9708-019B960494DF}">
              <a14:hiddenLine xmlns:a14="http://schemas.microsoft.com/office/drawing/2010/main" w="28575" algn="ctr">
                <a:solidFill>
                  <a:srgbClr val="00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aphicFrame>
        <p:nvGraphicFramePr>
          <p:cNvPr id="269359" name="Object 47"/>
          <p:cNvGraphicFramePr>
            <a:graphicFrameLocks noChangeAspect="1"/>
          </p:cNvGraphicFramePr>
          <p:nvPr/>
        </p:nvGraphicFramePr>
        <p:xfrm>
          <a:off x="4787900" y="4616450"/>
          <a:ext cx="3600450" cy="719138"/>
        </p:xfrm>
        <a:graphic>
          <a:graphicData uri="http://schemas.openxmlformats.org/presentationml/2006/ole">
            <mc:AlternateContent xmlns:mc="http://schemas.openxmlformats.org/markup-compatibility/2006">
              <mc:Choice xmlns:v="urn:schemas-microsoft-com:vml" Requires="v">
                <p:oleObj spid="_x0000_s269374" name="Equation" r:id="rId13" imgW="1168200" imgH="241200" progId="Equation.3">
                  <p:embed/>
                </p:oleObj>
              </mc:Choice>
              <mc:Fallback>
                <p:oleObj name="Equation" r:id="rId13" imgW="1168200" imgH="241200" progId="Equation.3">
                  <p:embed/>
                  <p:pic>
                    <p:nvPicPr>
                      <p:cNvPr id="0" name="Object 4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87900" y="4616450"/>
                        <a:ext cx="3600450" cy="7191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9360" name="Text Box 48" descr="50%"/>
          <p:cNvSpPr txBox="1">
            <a:spLocks noChangeArrowheads="1"/>
          </p:cNvSpPr>
          <p:nvPr/>
        </p:nvSpPr>
        <p:spPr bwMode="auto">
          <a:xfrm>
            <a:off x="6227763" y="1341438"/>
            <a:ext cx="2305050" cy="274637"/>
          </a:xfrm>
          <a:prstGeom prst="rect">
            <a:avLst/>
          </a:prstGeom>
          <a:pattFill prst="pct50">
            <a:fgClr>
              <a:srgbClr val="0066FF"/>
            </a:fgClr>
            <a:bgClr>
              <a:srgbClr val="FFFFFF"/>
            </a:bgClr>
          </a:patt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en-US" sz="1200" b="0">
                <a:solidFill>
                  <a:schemeClr val="bg1"/>
                </a:solidFill>
              </a:rPr>
              <a:t>Decoding and Playback</a:t>
            </a:r>
          </a:p>
        </p:txBody>
      </p:sp>
      <p:sp>
        <p:nvSpPr>
          <p:cNvPr id="269361" name="Line 49"/>
          <p:cNvSpPr>
            <a:spLocks noChangeShapeType="1"/>
          </p:cNvSpPr>
          <p:nvPr/>
        </p:nvSpPr>
        <p:spPr bwMode="auto">
          <a:xfrm>
            <a:off x="7032625" y="6381750"/>
            <a:ext cx="0" cy="28733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269362" name="Rectangle 50"/>
          <p:cNvSpPr>
            <a:spLocks noChangeArrowheads="1"/>
          </p:cNvSpPr>
          <p:nvPr/>
        </p:nvSpPr>
        <p:spPr bwMode="auto">
          <a:xfrm>
            <a:off x="1331913" y="188913"/>
            <a:ext cx="6553200" cy="647700"/>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pPr>
            <a:endParaRPr lang="en-GB" altLang="en-US" sz="3600"/>
          </a:p>
        </p:txBody>
      </p:sp>
      <p:sp>
        <p:nvSpPr>
          <p:cNvPr id="269363" name="Line 51"/>
          <p:cNvSpPr>
            <a:spLocks noChangeShapeType="1"/>
          </p:cNvSpPr>
          <p:nvPr/>
        </p:nvSpPr>
        <p:spPr bwMode="auto">
          <a:xfrm>
            <a:off x="3635375" y="1268413"/>
            <a:ext cx="0" cy="431800"/>
          </a:xfrm>
          <a:prstGeom prst="line">
            <a:avLst/>
          </a:prstGeom>
          <a:noFill/>
          <a:ln w="381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9364" name="Line 52"/>
          <p:cNvSpPr>
            <a:spLocks noChangeShapeType="1"/>
          </p:cNvSpPr>
          <p:nvPr/>
        </p:nvSpPr>
        <p:spPr bwMode="auto">
          <a:xfrm>
            <a:off x="3348038" y="1700213"/>
            <a:ext cx="287337" cy="0"/>
          </a:xfrm>
          <a:prstGeom prst="line">
            <a:avLst/>
          </a:prstGeom>
          <a:noFill/>
          <a:ln w="381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9365" name="Line 53"/>
          <p:cNvSpPr>
            <a:spLocks noChangeShapeType="1"/>
          </p:cNvSpPr>
          <p:nvPr/>
        </p:nvSpPr>
        <p:spPr bwMode="auto">
          <a:xfrm>
            <a:off x="3348038" y="1268413"/>
            <a:ext cx="287337" cy="0"/>
          </a:xfrm>
          <a:prstGeom prst="line">
            <a:avLst/>
          </a:prstGeom>
          <a:noFill/>
          <a:ln w="381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69366" name="Picture 54" descr="amb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269368" name="Rectangle 56"/>
          <p:cNvSpPr>
            <a:spLocks noGrp="1" noChangeArrowheads="1"/>
          </p:cNvSpPr>
          <p:nvPr>
            <p:ph type="title" idx="4294967295"/>
          </p:nvPr>
        </p:nvSpPr>
        <p:spPr>
          <a:xfrm>
            <a:off x="457200" y="0"/>
            <a:ext cx="8229600" cy="841375"/>
          </a:xfrm>
        </p:spPr>
        <p:txBody>
          <a:bodyPr/>
          <a:lstStyle/>
          <a:p>
            <a:r>
              <a:rPr lang="it-IT" altLang="en-US" sz="3600" b="1">
                <a:solidFill>
                  <a:schemeClr val="tx1"/>
                </a:solidFill>
              </a:rPr>
              <a:t>Encoding (synthetic B-format)</a:t>
            </a:r>
            <a:endParaRPr lang="en-GB" altLang="en-US" sz="3600" b="1">
              <a:solidFill>
                <a:schemeClr val="tx1"/>
              </a:solidFill>
            </a:endParaRPr>
          </a:p>
        </p:txBody>
      </p:sp>
    </p:spTree>
    <p:custDataLst>
      <p:tags r:id="rId2"/>
    </p:custDataLst>
  </p:cSld>
  <p:clrMapOvr>
    <a:masterClrMapping/>
  </p:clrMapOvr>
  <p:transition advTm="7648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269360">
                                            <p:txEl>
                                              <p:pRg st="0" end="0"/>
                                            </p:txEl>
                                          </p:spTgt>
                                        </p:tgtEl>
                                      </p:cBhvr>
                                    </p:animEffect>
                                    <p:animScale>
                                      <p:cBhvr>
                                        <p:cTn id="7" dur="250" autoRev="1" fill="hold"/>
                                        <p:tgtEl>
                                          <p:spTgt spid="269360">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269319">
                                            <p:txEl>
                                              <p:pRg st="0" end="0"/>
                                            </p:txEl>
                                          </p:spTgt>
                                        </p:tgtEl>
                                      </p:cBhvr>
                                    </p:animEffect>
                                    <p:animScale>
                                      <p:cBhvr>
                                        <p:cTn id="10" dur="250" autoRev="1" fill="hold"/>
                                        <p:tgtEl>
                                          <p:spTgt spid="269319">
                                            <p:txEl>
                                              <p:pRg st="0" end="0"/>
                                            </p:txEl>
                                          </p:spTgt>
                                        </p:tgtEl>
                                      </p:cBhvr>
                                      <p:by x="105000" y="105000"/>
                                    </p:animScale>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269348"/>
                                        </p:tgtEl>
                                        <p:attrNameLst>
                                          <p:attrName>style.visibility</p:attrName>
                                        </p:attrNameLst>
                                      </p:cBhvr>
                                      <p:to>
                                        <p:strVal val="visible"/>
                                      </p:to>
                                    </p:set>
                                    <p:animEffect transition="in" filter="dissolve">
                                      <p:cBhvr>
                                        <p:cTn id="15" dur="1000"/>
                                        <p:tgtEl>
                                          <p:spTgt spid="269348"/>
                                        </p:tgtEl>
                                      </p:cBhvr>
                                    </p:animEffect>
                                  </p:childTnLst>
                                </p:cTn>
                              </p:par>
                            </p:childTnLst>
                          </p:cTn>
                        </p:par>
                        <p:par>
                          <p:cTn id="16" fill="hold" nodeType="afterGroup">
                            <p:stCondLst>
                              <p:cond delay="1000"/>
                            </p:stCondLst>
                            <p:childTnLst>
                              <p:par>
                                <p:cTn id="17" presetID="9" presetClass="emph" presetSubtype="0" nodeType="afterEffect">
                                  <p:stCondLst>
                                    <p:cond delay="0"/>
                                  </p:stCondLst>
                                  <p:childTnLst>
                                    <p:set>
                                      <p:cBhvr rctx="PPT">
                                        <p:cTn id="18" dur="indefinite"/>
                                        <p:tgtEl>
                                          <p:spTgt spid="269344"/>
                                        </p:tgtEl>
                                        <p:attrNameLst>
                                          <p:attrName>style.opacity</p:attrName>
                                        </p:attrNameLst>
                                      </p:cBhvr>
                                      <p:to>
                                        <p:strVal val="0.25"/>
                                      </p:to>
                                    </p:set>
                                    <p:animEffect filter="image" prLst="opacity: 0.25">
                                      <p:cBhvr rctx="IE">
                                        <p:cTn id="19" dur="indefinite"/>
                                        <p:tgtEl>
                                          <p:spTgt spid="26934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69345">
                                            <p:txEl>
                                              <p:pRg st="0" end="0"/>
                                            </p:txEl>
                                          </p:spTgt>
                                        </p:tgtEl>
                                        <p:attrNameLst>
                                          <p:attrName>style.visibility</p:attrName>
                                        </p:attrNameLst>
                                      </p:cBhvr>
                                      <p:to>
                                        <p:strVal val="visible"/>
                                      </p:to>
                                    </p:set>
                                    <p:animEffect transition="in" filter="dissolve">
                                      <p:cBhvr>
                                        <p:cTn id="22" dur="800"/>
                                        <p:tgtEl>
                                          <p:spTgt spid="269345">
                                            <p:txEl>
                                              <p:pRg st="0" end="0"/>
                                            </p:txEl>
                                          </p:spTgt>
                                        </p:tgtEl>
                                      </p:cBhvr>
                                    </p:animEffect>
                                  </p:childTnLst>
                                </p:cTn>
                              </p:par>
                            </p:childTnLst>
                          </p:cTn>
                        </p:par>
                        <p:par>
                          <p:cTn id="23" fill="hold" nodeType="afterGroup">
                            <p:stCondLst>
                              <p:cond delay="1800"/>
                            </p:stCondLst>
                            <p:childTnLst>
                              <p:par>
                                <p:cTn id="24" presetID="9" presetClass="emph" presetSubtype="0" nodeType="afterEffect">
                                  <p:stCondLst>
                                    <p:cond delay="0"/>
                                  </p:stCondLst>
                                  <p:childTnLst>
                                    <p:set>
                                      <p:cBhvr rctx="PPT">
                                        <p:cTn id="25" dur="indefinite"/>
                                        <p:tgtEl>
                                          <p:spTgt spid="269341"/>
                                        </p:tgtEl>
                                        <p:attrNameLst>
                                          <p:attrName>style.opacity</p:attrName>
                                        </p:attrNameLst>
                                      </p:cBhvr>
                                      <p:to>
                                        <p:strVal val="0.25"/>
                                      </p:to>
                                    </p:set>
                                    <p:animEffect filter="image" prLst="opacity: 0.25">
                                      <p:cBhvr rctx="IE">
                                        <p:cTn id="26" dur="indefinite"/>
                                        <p:tgtEl>
                                          <p:spTgt spid="269341"/>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69346"/>
                                        </p:tgtEl>
                                        <p:attrNameLst>
                                          <p:attrName>style.visibility</p:attrName>
                                        </p:attrNameLst>
                                      </p:cBhvr>
                                      <p:to>
                                        <p:strVal val="visible"/>
                                      </p:to>
                                    </p:set>
                                    <p:animEffect transition="in" filter="dissolve">
                                      <p:cBhvr>
                                        <p:cTn id="29" dur="800"/>
                                        <p:tgtEl>
                                          <p:spTgt spid="269346"/>
                                        </p:tgtEl>
                                      </p:cBhvr>
                                    </p:animEffect>
                                  </p:childTnLst>
                                </p:cTn>
                              </p:par>
                            </p:childTnLst>
                          </p:cTn>
                        </p:par>
                        <p:par>
                          <p:cTn id="30" fill="hold" nodeType="afterGroup">
                            <p:stCondLst>
                              <p:cond delay="2600"/>
                            </p:stCondLst>
                            <p:childTnLst>
                              <p:par>
                                <p:cTn id="31" presetID="9" presetClass="emph" presetSubtype="0" nodeType="afterEffect">
                                  <p:stCondLst>
                                    <p:cond delay="0"/>
                                  </p:stCondLst>
                                  <p:childTnLst>
                                    <p:set>
                                      <p:cBhvr rctx="PPT">
                                        <p:cTn id="32" dur="indefinite"/>
                                        <p:tgtEl>
                                          <p:spTgt spid="269342"/>
                                        </p:tgtEl>
                                        <p:attrNameLst>
                                          <p:attrName>style.opacity</p:attrName>
                                        </p:attrNameLst>
                                      </p:cBhvr>
                                      <p:to>
                                        <p:strVal val="0.25"/>
                                      </p:to>
                                    </p:set>
                                    <p:animEffect filter="image" prLst="opacity: 0.25">
                                      <p:cBhvr rctx="IE">
                                        <p:cTn id="33" dur="indefinite"/>
                                        <p:tgtEl>
                                          <p:spTgt spid="269342"/>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69347"/>
                                        </p:tgtEl>
                                        <p:attrNameLst>
                                          <p:attrName>style.visibility</p:attrName>
                                        </p:attrNameLst>
                                      </p:cBhvr>
                                      <p:to>
                                        <p:strVal val="visible"/>
                                      </p:to>
                                    </p:set>
                                    <p:animEffect transition="in" filter="dissolve">
                                      <p:cBhvr>
                                        <p:cTn id="36" dur="800"/>
                                        <p:tgtEl>
                                          <p:spTgt spid="269347"/>
                                        </p:tgtEl>
                                      </p:cBhvr>
                                    </p:animEffect>
                                  </p:childTnLst>
                                </p:cTn>
                              </p:par>
                            </p:childTnLst>
                          </p:cTn>
                        </p:par>
                        <p:par>
                          <p:cTn id="37" fill="hold" nodeType="afterGroup">
                            <p:stCondLst>
                              <p:cond delay="3400"/>
                            </p:stCondLst>
                            <p:childTnLst>
                              <p:par>
                                <p:cTn id="38" presetID="9" presetClass="emph" presetSubtype="0" nodeType="afterEffect">
                                  <p:stCondLst>
                                    <p:cond delay="0"/>
                                  </p:stCondLst>
                                  <p:childTnLst>
                                    <p:set>
                                      <p:cBhvr rctx="PPT">
                                        <p:cTn id="39" dur="indefinite"/>
                                        <p:tgtEl>
                                          <p:spTgt spid="269343"/>
                                        </p:tgtEl>
                                        <p:attrNameLst>
                                          <p:attrName>style.opacity</p:attrName>
                                        </p:attrNameLst>
                                      </p:cBhvr>
                                      <p:to>
                                        <p:strVal val="0.25"/>
                                      </p:to>
                                    </p:set>
                                    <p:animEffect filter="image" prLst="opacity: 0.25">
                                      <p:cBhvr rctx="IE">
                                        <p:cTn id="40" dur="indefinite"/>
                                        <p:tgtEl>
                                          <p:spTgt spid="269343"/>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69353"/>
                                        </p:tgtEl>
                                        <p:attrNameLst>
                                          <p:attrName>style.visibility</p:attrName>
                                        </p:attrNameLst>
                                      </p:cBhvr>
                                      <p:to>
                                        <p:strVal val="visible"/>
                                      </p:to>
                                    </p:set>
                                    <p:animEffect transition="in" filter="dissolve">
                                      <p:cBhvr>
                                        <p:cTn id="43" dur="800"/>
                                        <p:tgtEl>
                                          <p:spTgt spid="26935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0" presetClass="entr" presetSubtype="0" fill="hold" nodeType="clickEffect">
                                  <p:stCondLst>
                                    <p:cond delay="0"/>
                                  </p:stCondLst>
                                  <p:childTnLst>
                                    <p:set>
                                      <p:cBhvr>
                                        <p:cTn id="47" dur="1" fill="hold">
                                          <p:stCondLst>
                                            <p:cond delay="0"/>
                                          </p:stCondLst>
                                        </p:cTn>
                                        <p:tgtEl>
                                          <p:spTgt spid="269349"/>
                                        </p:tgtEl>
                                        <p:attrNameLst>
                                          <p:attrName>style.visibility</p:attrName>
                                        </p:attrNameLst>
                                      </p:cBhvr>
                                      <p:to>
                                        <p:strVal val="visible"/>
                                      </p:to>
                                    </p:set>
                                    <p:animEffect transition="in" filter="wedge">
                                      <p:cBhvr>
                                        <p:cTn id="48" dur="200"/>
                                        <p:tgtEl>
                                          <p:spTgt spid="26934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0" presetClass="entr" presetSubtype="0" fill="hold" nodeType="clickEffect">
                                  <p:stCondLst>
                                    <p:cond delay="0"/>
                                  </p:stCondLst>
                                  <p:childTnLst>
                                    <p:set>
                                      <p:cBhvr>
                                        <p:cTn id="52" dur="1" fill="hold">
                                          <p:stCondLst>
                                            <p:cond delay="0"/>
                                          </p:stCondLst>
                                        </p:cTn>
                                        <p:tgtEl>
                                          <p:spTgt spid="269350"/>
                                        </p:tgtEl>
                                        <p:attrNameLst>
                                          <p:attrName>style.visibility</p:attrName>
                                        </p:attrNameLst>
                                      </p:cBhvr>
                                      <p:to>
                                        <p:strVal val="visible"/>
                                      </p:to>
                                    </p:set>
                                    <p:animEffect transition="in" filter="wedge">
                                      <p:cBhvr>
                                        <p:cTn id="53" dur="200"/>
                                        <p:tgtEl>
                                          <p:spTgt spid="26935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8" presetClass="entr" presetSubtype="6" fill="hold" grpId="0" nodeType="clickEffect">
                                  <p:stCondLst>
                                    <p:cond delay="0"/>
                                  </p:stCondLst>
                                  <p:childTnLst>
                                    <p:set>
                                      <p:cBhvr>
                                        <p:cTn id="57" dur="1" fill="hold">
                                          <p:stCondLst>
                                            <p:cond delay="0"/>
                                          </p:stCondLst>
                                        </p:cTn>
                                        <p:tgtEl>
                                          <p:spTgt spid="269352"/>
                                        </p:tgtEl>
                                        <p:attrNameLst>
                                          <p:attrName>style.visibility</p:attrName>
                                        </p:attrNameLst>
                                      </p:cBhvr>
                                      <p:to>
                                        <p:strVal val="visible"/>
                                      </p:to>
                                    </p:set>
                                    <p:animEffect transition="in" filter="strips(downRight)">
                                      <p:cBhvr>
                                        <p:cTn id="58" dur="500"/>
                                        <p:tgtEl>
                                          <p:spTgt spid="269352"/>
                                        </p:tgtEl>
                                      </p:cBhvr>
                                    </p:animEffect>
                                  </p:childTnLst>
                                </p:cTn>
                              </p:par>
                              <p:par>
                                <p:cTn id="59" presetID="18" presetClass="entr" presetSubtype="6" fill="hold" nodeType="withEffect">
                                  <p:stCondLst>
                                    <p:cond delay="0"/>
                                  </p:stCondLst>
                                  <p:childTnLst>
                                    <p:set>
                                      <p:cBhvr>
                                        <p:cTn id="60" dur="1" fill="hold">
                                          <p:stCondLst>
                                            <p:cond delay="0"/>
                                          </p:stCondLst>
                                        </p:cTn>
                                        <p:tgtEl>
                                          <p:spTgt spid="269351"/>
                                        </p:tgtEl>
                                        <p:attrNameLst>
                                          <p:attrName>style.visibility</p:attrName>
                                        </p:attrNameLst>
                                      </p:cBhvr>
                                      <p:to>
                                        <p:strVal val="visible"/>
                                      </p:to>
                                    </p:set>
                                    <p:animEffect transition="in" filter="strips(downRight)">
                                      <p:cBhvr>
                                        <p:cTn id="61" dur="500"/>
                                        <p:tgtEl>
                                          <p:spTgt spid="269351"/>
                                        </p:tgtEl>
                                      </p:cBhvr>
                                    </p:animEffect>
                                  </p:childTnLst>
                                </p:cTn>
                              </p:par>
                            </p:childTnLst>
                          </p:cTn>
                        </p:par>
                        <p:par>
                          <p:cTn id="62" fill="hold" nodeType="afterGroup">
                            <p:stCondLst>
                              <p:cond delay="500"/>
                            </p:stCondLst>
                            <p:childTnLst>
                              <p:par>
                                <p:cTn id="63" presetID="22" presetClass="entr" presetSubtype="1" fill="hold" grpId="0" nodeType="afterEffect">
                                  <p:stCondLst>
                                    <p:cond delay="0"/>
                                  </p:stCondLst>
                                  <p:childTnLst>
                                    <p:set>
                                      <p:cBhvr>
                                        <p:cTn id="64" dur="1" fill="hold">
                                          <p:stCondLst>
                                            <p:cond delay="0"/>
                                          </p:stCondLst>
                                        </p:cTn>
                                        <p:tgtEl>
                                          <p:spTgt spid="269354"/>
                                        </p:tgtEl>
                                        <p:attrNameLst>
                                          <p:attrName>style.visibility</p:attrName>
                                        </p:attrNameLst>
                                      </p:cBhvr>
                                      <p:to>
                                        <p:strVal val="visible"/>
                                      </p:to>
                                    </p:set>
                                    <p:animEffect transition="in" filter="wipe(up)">
                                      <p:cBhvr>
                                        <p:cTn id="65" dur="200"/>
                                        <p:tgtEl>
                                          <p:spTgt spid="269354"/>
                                        </p:tgtEl>
                                      </p:cBhvr>
                                    </p:animEffect>
                                  </p:childTnLst>
                                </p:cTn>
                              </p:par>
                            </p:childTnLst>
                          </p:cTn>
                        </p:par>
                        <p:par>
                          <p:cTn id="66" fill="hold" nodeType="afterGroup">
                            <p:stCondLst>
                              <p:cond delay="700"/>
                            </p:stCondLst>
                            <p:childTnLst>
                              <p:par>
                                <p:cTn id="67" presetID="22" presetClass="entr" presetSubtype="1" fill="hold" grpId="0" nodeType="afterEffect">
                                  <p:stCondLst>
                                    <p:cond delay="0"/>
                                  </p:stCondLst>
                                  <p:childTnLst>
                                    <p:set>
                                      <p:cBhvr>
                                        <p:cTn id="68" dur="1" fill="hold">
                                          <p:stCondLst>
                                            <p:cond delay="0"/>
                                          </p:stCondLst>
                                        </p:cTn>
                                        <p:tgtEl>
                                          <p:spTgt spid="269355"/>
                                        </p:tgtEl>
                                        <p:attrNameLst>
                                          <p:attrName>style.visibility</p:attrName>
                                        </p:attrNameLst>
                                      </p:cBhvr>
                                      <p:to>
                                        <p:strVal val="visible"/>
                                      </p:to>
                                    </p:set>
                                    <p:animEffect transition="in" filter="wipe(up)">
                                      <p:cBhvr>
                                        <p:cTn id="69" dur="200"/>
                                        <p:tgtEl>
                                          <p:spTgt spid="269355"/>
                                        </p:tgtEl>
                                      </p:cBhvr>
                                    </p:animEffect>
                                  </p:childTnLst>
                                </p:cTn>
                              </p:par>
                            </p:childTnLst>
                          </p:cTn>
                        </p:par>
                        <p:par>
                          <p:cTn id="70" fill="hold" nodeType="afterGroup">
                            <p:stCondLst>
                              <p:cond delay="900"/>
                            </p:stCondLst>
                            <p:childTnLst>
                              <p:par>
                                <p:cTn id="71" presetID="22" presetClass="entr" presetSubtype="1" fill="hold" grpId="0" nodeType="afterEffect">
                                  <p:stCondLst>
                                    <p:cond delay="0"/>
                                  </p:stCondLst>
                                  <p:childTnLst>
                                    <p:set>
                                      <p:cBhvr>
                                        <p:cTn id="72" dur="1" fill="hold">
                                          <p:stCondLst>
                                            <p:cond delay="0"/>
                                          </p:stCondLst>
                                        </p:cTn>
                                        <p:tgtEl>
                                          <p:spTgt spid="269356"/>
                                        </p:tgtEl>
                                        <p:attrNameLst>
                                          <p:attrName>style.visibility</p:attrName>
                                        </p:attrNameLst>
                                      </p:cBhvr>
                                      <p:to>
                                        <p:strVal val="visible"/>
                                      </p:to>
                                    </p:set>
                                    <p:animEffect transition="in" filter="wipe(up)">
                                      <p:cBhvr>
                                        <p:cTn id="73" dur="200"/>
                                        <p:tgtEl>
                                          <p:spTgt spid="269356"/>
                                        </p:tgtEl>
                                      </p:cBhvr>
                                    </p:animEffect>
                                  </p:childTnLst>
                                </p:cTn>
                              </p:par>
                            </p:childTnLst>
                          </p:cTn>
                        </p:par>
                        <p:par>
                          <p:cTn id="74" fill="hold" nodeType="afterGroup">
                            <p:stCondLst>
                              <p:cond delay="1100"/>
                            </p:stCondLst>
                            <p:childTnLst>
                              <p:par>
                                <p:cTn id="75" presetID="22" presetClass="entr" presetSubtype="1" fill="hold" grpId="0" nodeType="afterEffect">
                                  <p:stCondLst>
                                    <p:cond delay="0"/>
                                  </p:stCondLst>
                                  <p:childTnLst>
                                    <p:set>
                                      <p:cBhvr>
                                        <p:cTn id="76" dur="1" fill="hold">
                                          <p:stCondLst>
                                            <p:cond delay="0"/>
                                          </p:stCondLst>
                                        </p:cTn>
                                        <p:tgtEl>
                                          <p:spTgt spid="269357"/>
                                        </p:tgtEl>
                                        <p:attrNameLst>
                                          <p:attrName>style.visibility</p:attrName>
                                        </p:attrNameLst>
                                      </p:cBhvr>
                                      <p:to>
                                        <p:strVal val="visible"/>
                                      </p:to>
                                    </p:set>
                                    <p:animEffect transition="in" filter="wipe(up)">
                                      <p:cBhvr>
                                        <p:cTn id="77" dur="200"/>
                                        <p:tgtEl>
                                          <p:spTgt spid="26935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1" fill="hold" nodeType="clickEffect">
                                  <p:stCondLst>
                                    <p:cond delay="0"/>
                                  </p:stCondLst>
                                  <p:childTnLst>
                                    <p:set>
                                      <p:cBhvr>
                                        <p:cTn id="81" dur="1" fill="hold">
                                          <p:stCondLst>
                                            <p:cond delay="0"/>
                                          </p:stCondLst>
                                        </p:cTn>
                                        <p:tgtEl>
                                          <p:spTgt spid="269358"/>
                                        </p:tgtEl>
                                        <p:attrNameLst>
                                          <p:attrName>style.visibility</p:attrName>
                                        </p:attrNameLst>
                                      </p:cBhvr>
                                      <p:to>
                                        <p:strVal val="visible"/>
                                      </p:to>
                                    </p:set>
                                    <p:animEffect transition="in" filter="wipe(up)">
                                      <p:cBhvr>
                                        <p:cTn id="82" dur="500"/>
                                        <p:tgtEl>
                                          <p:spTgt spid="269358"/>
                                        </p:tgtEl>
                                      </p:cBhvr>
                                    </p:animEffect>
                                  </p:childTnLst>
                                </p:cTn>
                              </p:par>
                              <p:par>
                                <p:cTn id="83" presetID="22" presetClass="entr" presetSubtype="1" fill="hold" nodeType="withEffect">
                                  <p:stCondLst>
                                    <p:cond delay="0"/>
                                  </p:stCondLst>
                                  <p:childTnLst>
                                    <p:set>
                                      <p:cBhvr>
                                        <p:cTn id="84" dur="1" fill="hold">
                                          <p:stCondLst>
                                            <p:cond delay="0"/>
                                          </p:stCondLst>
                                        </p:cTn>
                                        <p:tgtEl>
                                          <p:spTgt spid="269359"/>
                                        </p:tgtEl>
                                        <p:attrNameLst>
                                          <p:attrName>style.visibility</p:attrName>
                                        </p:attrNameLst>
                                      </p:cBhvr>
                                      <p:to>
                                        <p:strVal val="visible"/>
                                      </p:to>
                                    </p:set>
                                    <p:animEffect transition="in" filter="wipe(up)">
                                      <p:cBhvr>
                                        <p:cTn id="85" dur="500"/>
                                        <p:tgtEl>
                                          <p:spTgt spid="269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45" grpId="0" build="allAtOnce"/>
      <p:bldP spid="269346" grpId="0"/>
      <p:bldP spid="269347" grpId="0"/>
      <p:bldP spid="269352" grpId="0"/>
      <p:bldP spid="269353" grpId="0"/>
      <p:bldP spid="269354" grpId="0"/>
      <p:bldP spid="269355" grpId="0"/>
      <p:bldP spid="269356" grpId="0"/>
      <p:bldP spid="2693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ChangeArrowheads="1"/>
          </p:cNvSpPr>
          <p:nvPr/>
        </p:nvSpPr>
        <p:spPr bwMode="auto">
          <a:xfrm>
            <a:off x="250825" y="3178175"/>
            <a:ext cx="4464050" cy="2087563"/>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aphicFrame>
        <p:nvGraphicFramePr>
          <p:cNvPr id="271363" name="Object 3"/>
          <p:cNvGraphicFramePr>
            <a:graphicFrameLocks noChangeAspect="1"/>
          </p:cNvGraphicFramePr>
          <p:nvPr/>
        </p:nvGraphicFramePr>
        <p:xfrm>
          <a:off x="466725" y="3321050"/>
          <a:ext cx="4105275" cy="1908175"/>
        </p:xfrm>
        <a:graphic>
          <a:graphicData uri="http://schemas.openxmlformats.org/presentationml/2006/ole">
            <mc:AlternateContent xmlns:mc="http://schemas.openxmlformats.org/markup-compatibility/2006">
              <mc:Choice xmlns:v="urn:schemas-microsoft-com:vml" Requires="v">
                <p:oleObj spid="_x0000_s271405" name="Equation" r:id="rId5" imgW="2032397" imgH="940197" progId="Equation.3">
                  <p:embed/>
                </p:oleObj>
              </mc:Choice>
              <mc:Fallback>
                <p:oleObj name="Equation" r:id="rId5" imgW="2032397" imgH="940197"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725" y="3321050"/>
                        <a:ext cx="4105275" cy="190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1364" name="Rectangle 4"/>
          <p:cNvSpPr>
            <a:spLocks noChangeArrowheads="1"/>
          </p:cNvSpPr>
          <p:nvPr/>
        </p:nvSpPr>
        <p:spPr bwMode="auto">
          <a:xfrm>
            <a:off x="4767263" y="1773238"/>
            <a:ext cx="4176712" cy="12954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1365" name="Rectangle 5"/>
          <p:cNvSpPr>
            <a:spLocks noChangeArrowheads="1"/>
          </p:cNvSpPr>
          <p:nvPr/>
        </p:nvSpPr>
        <p:spPr bwMode="auto">
          <a:xfrm>
            <a:off x="4838700" y="3754438"/>
            <a:ext cx="4176713" cy="12954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1366" name="Rectangle 6"/>
          <p:cNvSpPr>
            <a:spLocks noChangeArrowheads="1"/>
          </p:cNvSpPr>
          <p:nvPr/>
        </p:nvSpPr>
        <p:spPr bwMode="auto">
          <a:xfrm>
            <a:off x="4838700" y="5410200"/>
            <a:ext cx="4176713" cy="12954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71374"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263" y="2386013"/>
            <a:ext cx="4319587" cy="3844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71375" name="Object 15"/>
          <p:cNvGraphicFramePr>
            <a:graphicFrameLocks noChangeAspect="1"/>
          </p:cNvGraphicFramePr>
          <p:nvPr/>
        </p:nvGraphicFramePr>
        <p:xfrm>
          <a:off x="4586288" y="3717925"/>
          <a:ext cx="114300" cy="215900"/>
        </p:xfrm>
        <a:graphic>
          <a:graphicData uri="http://schemas.openxmlformats.org/presentationml/2006/ole">
            <mc:AlternateContent xmlns:mc="http://schemas.openxmlformats.org/markup-compatibility/2006">
              <mc:Choice xmlns:v="urn:schemas-microsoft-com:vml" Requires="v">
                <p:oleObj spid="_x0000_s271406" name="Equation" r:id="rId8" imgW="114120" imgH="215640" progId="Equation.3">
                  <p:embed/>
                </p:oleObj>
              </mc:Choice>
              <mc:Fallback>
                <p:oleObj name="Equation" r:id="rId8" imgW="114120" imgH="215640" progId="Equation.3">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6288" y="3717925"/>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1376" name="Rectangle 16"/>
          <p:cNvSpPr>
            <a:spLocks noChangeArrowheads="1"/>
          </p:cNvSpPr>
          <p:nvPr/>
        </p:nvSpPr>
        <p:spPr bwMode="auto">
          <a:xfrm>
            <a:off x="71438" y="339248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graphicFrame>
        <p:nvGraphicFramePr>
          <p:cNvPr id="271377" name="Object 17"/>
          <p:cNvGraphicFramePr>
            <a:graphicFrameLocks noChangeAspect="1"/>
          </p:cNvGraphicFramePr>
          <p:nvPr/>
        </p:nvGraphicFramePr>
        <p:xfrm>
          <a:off x="4929188" y="2170113"/>
          <a:ext cx="2230437" cy="1258887"/>
        </p:xfrm>
        <a:graphic>
          <a:graphicData uri="http://schemas.openxmlformats.org/presentationml/2006/ole">
            <mc:AlternateContent xmlns:mc="http://schemas.openxmlformats.org/markup-compatibility/2006">
              <mc:Choice xmlns:v="urn:schemas-microsoft-com:vml" Requires="v">
                <p:oleObj spid="_x0000_s271407" name="Equation" r:id="rId10" imgW="1536480" imgH="863280" progId="Equation.3">
                  <p:embed/>
                </p:oleObj>
              </mc:Choice>
              <mc:Fallback>
                <p:oleObj name="Equation" r:id="rId10" imgW="1536480" imgH="863280" progId="Equation.3">
                  <p:embed/>
                  <p:pic>
                    <p:nvPicPr>
                      <p:cNvPr id="0"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29188" y="2170113"/>
                        <a:ext cx="2230437"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1378" name="Object 18"/>
          <p:cNvGraphicFramePr>
            <a:graphicFrameLocks noChangeAspect="1"/>
          </p:cNvGraphicFramePr>
          <p:nvPr/>
        </p:nvGraphicFramePr>
        <p:xfrm>
          <a:off x="4929188" y="3778250"/>
          <a:ext cx="2208212" cy="1258888"/>
        </p:xfrm>
        <a:graphic>
          <a:graphicData uri="http://schemas.openxmlformats.org/presentationml/2006/ole">
            <mc:AlternateContent xmlns:mc="http://schemas.openxmlformats.org/markup-compatibility/2006">
              <mc:Choice xmlns:v="urn:schemas-microsoft-com:vml" Requires="v">
                <p:oleObj spid="_x0000_s271408" name="Equation" r:id="rId12" imgW="1549797" imgH="889397" progId="Equation.3">
                  <p:embed/>
                </p:oleObj>
              </mc:Choice>
              <mc:Fallback>
                <p:oleObj name="Equation" r:id="rId12" imgW="1549797" imgH="889397" progId="Equation.3">
                  <p:embed/>
                  <p:pic>
                    <p:nvPicPr>
                      <p:cNvPr id="0" name="Object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29188" y="3778250"/>
                        <a:ext cx="2208212"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1379" name="Object 19"/>
          <p:cNvGraphicFramePr>
            <a:graphicFrameLocks noChangeAspect="1"/>
          </p:cNvGraphicFramePr>
          <p:nvPr/>
        </p:nvGraphicFramePr>
        <p:xfrm>
          <a:off x="4929188" y="5410200"/>
          <a:ext cx="2181225" cy="1260475"/>
        </p:xfrm>
        <a:graphic>
          <a:graphicData uri="http://schemas.openxmlformats.org/presentationml/2006/ole">
            <mc:AlternateContent xmlns:mc="http://schemas.openxmlformats.org/markup-compatibility/2006">
              <mc:Choice xmlns:v="urn:schemas-microsoft-com:vml" Requires="v">
                <p:oleObj spid="_x0000_s271409" name="Equation" r:id="rId14" imgW="1537097" imgH="889397" progId="Equation.3">
                  <p:embed/>
                </p:oleObj>
              </mc:Choice>
              <mc:Fallback>
                <p:oleObj name="Equation" r:id="rId14" imgW="1537097" imgH="889397" progId="Equation.3">
                  <p:embed/>
                  <p:pic>
                    <p:nvPicPr>
                      <p:cNvPr id="0" name="Object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29188" y="5410200"/>
                        <a:ext cx="218122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1380" name="Text Box 20"/>
          <p:cNvSpPr txBox="1">
            <a:spLocks noChangeArrowheads="1"/>
          </p:cNvSpPr>
          <p:nvPr/>
        </p:nvSpPr>
        <p:spPr bwMode="auto">
          <a:xfrm>
            <a:off x="7307263" y="2673350"/>
            <a:ext cx="1584325" cy="336550"/>
          </a:xfrm>
          <a:prstGeom prst="rect">
            <a:avLst/>
          </a:prstGeom>
          <a:solidFill>
            <a:srgbClr val="47B5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en-US" sz="1600">
                <a:solidFill>
                  <a:schemeClr val="bg1"/>
                </a:solidFill>
              </a:rPr>
              <a:t>Rotation</a:t>
            </a:r>
          </a:p>
        </p:txBody>
      </p:sp>
      <p:sp>
        <p:nvSpPr>
          <p:cNvPr id="271381" name="Text Box 21"/>
          <p:cNvSpPr txBox="1">
            <a:spLocks noChangeArrowheads="1"/>
          </p:cNvSpPr>
          <p:nvPr/>
        </p:nvSpPr>
        <p:spPr bwMode="auto">
          <a:xfrm>
            <a:off x="7235825" y="4257675"/>
            <a:ext cx="1584325" cy="336550"/>
          </a:xfrm>
          <a:prstGeom prst="rect">
            <a:avLst/>
          </a:prstGeom>
          <a:solidFill>
            <a:srgbClr val="47B5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en-US" sz="1600">
                <a:solidFill>
                  <a:schemeClr val="bg1"/>
                </a:solidFill>
              </a:rPr>
              <a:t>Tilt</a:t>
            </a:r>
          </a:p>
        </p:txBody>
      </p:sp>
      <p:sp>
        <p:nvSpPr>
          <p:cNvPr id="271382" name="Text Box 22"/>
          <p:cNvSpPr txBox="1">
            <a:spLocks noChangeArrowheads="1"/>
          </p:cNvSpPr>
          <p:nvPr/>
        </p:nvSpPr>
        <p:spPr bwMode="auto">
          <a:xfrm>
            <a:off x="7235825" y="5913438"/>
            <a:ext cx="1584325" cy="336550"/>
          </a:xfrm>
          <a:prstGeom prst="rect">
            <a:avLst/>
          </a:prstGeom>
          <a:solidFill>
            <a:srgbClr val="47B5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en-US" sz="1600">
                <a:solidFill>
                  <a:schemeClr val="bg1"/>
                </a:solidFill>
              </a:rPr>
              <a:t>Tumble</a:t>
            </a:r>
          </a:p>
        </p:txBody>
      </p:sp>
      <p:sp>
        <p:nvSpPr>
          <p:cNvPr id="271383" name="Oval 23"/>
          <p:cNvSpPr>
            <a:spLocks noChangeArrowheads="1"/>
          </p:cNvSpPr>
          <p:nvPr/>
        </p:nvSpPr>
        <p:spPr bwMode="auto">
          <a:xfrm>
            <a:off x="1835150" y="5626100"/>
            <a:ext cx="576263" cy="215900"/>
          </a:xfrm>
          <a:prstGeom prst="ellipse">
            <a:avLst/>
          </a:prstGeom>
          <a:noFill/>
          <a:ln w="38100" algn="ctr">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1384" name="Oval 24"/>
          <p:cNvSpPr>
            <a:spLocks noChangeArrowheads="1"/>
          </p:cNvSpPr>
          <p:nvPr/>
        </p:nvSpPr>
        <p:spPr bwMode="auto">
          <a:xfrm>
            <a:off x="3165475" y="5002213"/>
            <a:ext cx="433388" cy="574675"/>
          </a:xfrm>
          <a:prstGeom prst="ellipse">
            <a:avLst/>
          </a:prstGeom>
          <a:noFill/>
          <a:ln w="38100" algn="ctr">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1385" name="Oval 25"/>
          <p:cNvSpPr>
            <a:spLocks noChangeArrowheads="1"/>
          </p:cNvSpPr>
          <p:nvPr/>
        </p:nvSpPr>
        <p:spPr bwMode="auto">
          <a:xfrm rot="5245556">
            <a:off x="3652044" y="3933031"/>
            <a:ext cx="593725" cy="233363"/>
          </a:xfrm>
          <a:prstGeom prst="ellipse">
            <a:avLst/>
          </a:prstGeom>
          <a:noFill/>
          <a:ln w="38100" algn="ctr">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1386" name="Rectangle 26"/>
          <p:cNvSpPr>
            <a:spLocks noChangeArrowheads="1"/>
          </p:cNvSpPr>
          <p:nvPr/>
        </p:nvSpPr>
        <p:spPr bwMode="auto">
          <a:xfrm>
            <a:off x="71438" y="335438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271387" name="Rectangle 27"/>
          <p:cNvSpPr>
            <a:spLocks noChangeArrowheads="1"/>
          </p:cNvSpPr>
          <p:nvPr/>
        </p:nvSpPr>
        <p:spPr bwMode="auto">
          <a:xfrm>
            <a:off x="1331913" y="188913"/>
            <a:ext cx="6553200" cy="647700"/>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pPr>
            <a:endParaRPr lang="en-GB" altLang="en-US" sz="3600"/>
          </a:p>
        </p:txBody>
      </p:sp>
      <p:pic>
        <p:nvPicPr>
          <p:cNvPr id="271388" name="Picture 28" descr="amb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271389" name="Rectangle 29"/>
          <p:cNvSpPr>
            <a:spLocks noChangeArrowheads="1"/>
          </p:cNvSpPr>
          <p:nvPr/>
        </p:nvSpPr>
        <p:spPr bwMode="auto">
          <a:xfrm>
            <a:off x="1908175" y="944563"/>
            <a:ext cx="7235825" cy="1008062"/>
          </a:xfrm>
          <a:prstGeom prst="rect">
            <a:avLst/>
          </a:prstGeom>
          <a:gradFill rotWithShape="1">
            <a:gsLst>
              <a:gs pos="0">
                <a:srgbClr val="29A8FF"/>
              </a:gs>
              <a:gs pos="100000">
                <a:srgbClr val="FFFFFF"/>
              </a:gs>
            </a:gsLst>
            <a:lin ang="5400000" scaled="1"/>
          </a:gra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1390" name="Line 30"/>
          <p:cNvSpPr>
            <a:spLocks noChangeShapeType="1"/>
          </p:cNvSpPr>
          <p:nvPr/>
        </p:nvSpPr>
        <p:spPr bwMode="auto">
          <a:xfrm>
            <a:off x="3635375" y="1484313"/>
            <a:ext cx="4537075" cy="0"/>
          </a:xfrm>
          <a:prstGeom prst="line">
            <a:avLst/>
          </a:prstGeom>
          <a:noFill/>
          <a:ln w="381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1391" name="Text Box 31" descr="50%"/>
          <p:cNvSpPr txBox="1">
            <a:spLocks noChangeArrowheads="1"/>
          </p:cNvSpPr>
          <p:nvPr/>
        </p:nvSpPr>
        <p:spPr bwMode="auto">
          <a:xfrm>
            <a:off x="2124075" y="1125538"/>
            <a:ext cx="1223963" cy="274637"/>
          </a:xfrm>
          <a:prstGeom prst="rect">
            <a:avLst/>
          </a:prstGeom>
          <a:pattFill prst="pct50">
            <a:fgClr>
              <a:srgbClr val="0066FF"/>
            </a:fgClr>
            <a:bgClr>
              <a:srgbClr val="FFFFFF"/>
            </a:bgClr>
          </a:patt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en-US" sz="1200" b="0">
                <a:solidFill>
                  <a:schemeClr val="bg1"/>
                </a:solidFill>
              </a:rPr>
              <a:t>Recording</a:t>
            </a:r>
          </a:p>
        </p:txBody>
      </p:sp>
      <p:sp>
        <p:nvSpPr>
          <p:cNvPr id="271392" name="Text Box 32" descr="50%"/>
          <p:cNvSpPr txBox="1">
            <a:spLocks noChangeArrowheads="1"/>
          </p:cNvSpPr>
          <p:nvPr/>
        </p:nvSpPr>
        <p:spPr bwMode="auto">
          <a:xfrm>
            <a:off x="2124075" y="1546225"/>
            <a:ext cx="1223963" cy="274638"/>
          </a:xfrm>
          <a:prstGeom prst="rect">
            <a:avLst/>
          </a:prstGeom>
          <a:pattFill prst="pct50">
            <a:fgClr>
              <a:srgbClr val="0066FF"/>
            </a:fgClr>
            <a:bgClr>
              <a:srgbClr val="FFFFFF"/>
            </a:bgClr>
          </a:patt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en-US" sz="1200" b="0">
                <a:solidFill>
                  <a:schemeClr val="bg1"/>
                </a:solidFill>
              </a:rPr>
              <a:t>Encoding</a:t>
            </a:r>
          </a:p>
        </p:txBody>
      </p:sp>
      <p:sp>
        <p:nvSpPr>
          <p:cNvPr id="271393" name="Text Box 33"/>
          <p:cNvSpPr txBox="1">
            <a:spLocks noChangeArrowheads="1"/>
          </p:cNvSpPr>
          <p:nvPr/>
        </p:nvSpPr>
        <p:spPr bwMode="auto">
          <a:xfrm>
            <a:off x="4356100" y="1341438"/>
            <a:ext cx="1223963" cy="274637"/>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en-US" sz="1200">
                <a:solidFill>
                  <a:schemeClr val="bg1"/>
                </a:solidFill>
              </a:rPr>
              <a:t>Processing</a:t>
            </a:r>
          </a:p>
        </p:txBody>
      </p:sp>
      <p:sp>
        <p:nvSpPr>
          <p:cNvPr id="271394" name="Text Box 34" descr="50%"/>
          <p:cNvSpPr txBox="1">
            <a:spLocks noChangeArrowheads="1"/>
          </p:cNvSpPr>
          <p:nvPr/>
        </p:nvSpPr>
        <p:spPr bwMode="auto">
          <a:xfrm>
            <a:off x="6227763" y="1341438"/>
            <a:ext cx="2305050" cy="274637"/>
          </a:xfrm>
          <a:prstGeom prst="rect">
            <a:avLst/>
          </a:prstGeom>
          <a:pattFill prst="pct50">
            <a:fgClr>
              <a:srgbClr val="0066FF"/>
            </a:fgClr>
            <a:bgClr>
              <a:srgbClr val="FFFFFF"/>
            </a:bgClr>
          </a:patt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en-US" sz="1200" b="0">
                <a:solidFill>
                  <a:schemeClr val="bg1"/>
                </a:solidFill>
              </a:rPr>
              <a:t>Decoding and Playback</a:t>
            </a:r>
          </a:p>
        </p:txBody>
      </p:sp>
      <p:sp>
        <p:nvSpPr>
          <p:cNvPr id="271395" name="Line 35"/>
          <p:cNvSpPr>
            <a:spLocks noChangeShapeType="1"/>
          </p:cNvSpPr>
          <p:nvPr/>
        </p:nvSpPr>
        <p:spPr bwMode="auto">
          <a:xfrm>
            <a:off x="3635375" y="1268413"/>
            <a:ext cx="0" cy="431800"/>
          </a:xfrm>
          <a:prstGeom prst="line">
            <a:avLst/>
          </a:prstGeom>
          <a:noFill/>
          <a:ln w="381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1396" name="Line 36"/>
          <p:cNvSpPr>
            <a:spLocks noChangeShapeType="1"/>
          </p:cNvSpPr>
          <p:nvPr/>
        </p:nvSpPr>
        <p:spPr bwMode="auto">
          <a:xfrm>
            <a:off x="3348038" y="1700213"/>
            <a:ext cx="287337" cy="0"/>
          </a:xfrm>
          <a:prstGeom prst="line">
            <a:avLst/>
          </a:prstGeom>
          <a:noFill/>
          <a:ln w="381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1397" name="Line 37"/>
          <p:cNvSpPr>
            <a:spLocks noChangeShapeType="1"/>
          </p:cNvSpPr>
          <p:nvPr/>
        </p:nvSpPr>
        <p:spPr bwMode="auto">
          <a:xfrm>
            <a:off x="3348038" y="1268413"/>
            <a:ext cx="287337" cy="0"/>
          </a:xfrm>
          <a:prstGeom prst="line">
            <a:avLst/>
          </a:prstGeom>
          <a:noFill/>
          <a:ln w="381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1399" name="Rectangle 39"/>
          <p:cNvSpPr>
            <a:spLocks noGrp="1" noChangeArrowheads="1"/>
          </p:cNvSpPr>
          <p:nvPr>
            <p:ph type="title" idx="4294967295"/>
          </p:nvPr>
        </p:nvSpPr>
        <p:spPr>
          <a:xfrm>
            <a:off x="469900" y="0"/>
            <a:ext cx="8229600" cy="928688"/>
          </a:xfrm>
        </p:spPr>
        <p:txBody>
          <a:bodyPr/>
          <a:lstStyle/>
          <a:p>
            <a:r>
              <a:rPr lang="it-IT" altLang="en-US" sz="3600" b="1">
                <a:solidFill>
                  <a:schemeClr val="tx1"/>
                </a:solidFill>
              </a:rPr>
              <a:t>Processing</a:t>
            </a:r>
            <a:endParaRPr lang="en-GB" altLang="en-US" sz="3600" b="1">
              <a:solidFill>
                <a:schemeClr val="tx1"/>
              </a:solidFill>
            </a:endParaRPr>
          </a:p>
        </p:txBody>
      </p:sp>
    </p:spTree>
    <p:custDataLst>
      <p:tags r:id="rId2"/>
    </p:custDataLst>
  </p:cSld>
  <p:clrMapOvr>
    <a:masterClrMapping/>
  </p:clrMapOvr>
  <p:transition advTm="547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71383"/>
                                        </p:tgtEl>
                                        <p:attrNameLst>
                                          <p:attrName>style.visibility</p:attrName>
                                        </p:attrNameLst>
                                      </p:cBhvr>
                                      <p:to>
                                        <p:strVal val="visible"/>
                                      </p:to>
                                    </p:set>
                                    <p:animEffect transition="in" filter="wedge">
                                      <p:cBhvr>
                                        <p:cTn id="7" dur="200"/>
                                        <p:tgtEl>
                                          <p:spTgt spid="271383"/>
                                        </p:tgtEl>
                                      </p:cBhvr>
                                    </p:animEffect>
                                  </p:childTnLst>
                                </p:cTn>
                              </p:par>
                              <p:par>
                                <p:cTn id="8" presetID="18" presetClass="entr" presetSubtype="3" fill="hold" nodeType="withEffect">
                                  <p:stCondLst>
                                    <p:cond delay="0"/>
                                  </p:stCondLst>
                                  <p:childTnLst>
                                    <p:set>
                                      <p:cBhvr>
                                        <p:cTn id="9" dur="1" fill="hold">
                                          <p:stCondLst>
                                            <p:cond delay="0"/>
                                          </p:stCondLst>
                                        </p:cTn>
                                        <p:tgtEl>
                                          <p:spTgt spid="271377"/>
                                        </p:tgtEl>
                                        <p:attrNameLst>
                                          <p:attrName>style.visibility</p:attrName>
                                        </p:attrNameLst>
                                      </p:cBhvr>
                                      <p:to>
                                        <p:strVal val="visible"/>
                                      </p:to>
                                    </p:set>
                                    <p:animEffect transition="in" filter="strips(upRight)">
                                      <p:cBhvr>
                                        <p:cTn id="10" dur="500"/>
                                        <p:tgtEl>
                                          <p:spTgt spid="271377"/>
                                        </p:tgtEl>
                                      </p:cBhvr>
                                    </p:animEffect>
                                  </p:childTnLst>
                                </p:cTn>
                              </p:par>
                              <p:par>
                                <p:cTn id="11" presetID="18" presetClass="entr" presetSubtype="3" fill="hold" grpId="0" nodeType="withEffect">
                                  <p:stCondLst>
                                    <p:cond delay="0"/>
                                  </p:stCondLst>
                                  <p:childTnLst>
                                    <p:set>
                                      <p:cBhvr>
                                        <p:cTn id="12" dur="1" fill="hold">
                                          <p:stCondLst>
                                            <p:cond delay="0"/>
                                          </p:stCondLst>
                                        </p:cTn>
                                        <p:tgtEl>
                                          <p:spTgt spid="271380"/>
                                        </p:tgtEl>
                                        <p:attrNameLst>
                                          <p:attrName>style.visibility</p:attrName>
                                        </p:attrNameLst>
                                      </p:cBhvr>
                                      <p:to>
                                        <p:strVal val="visible"/>
                                      </p:to>
                                    </p:set>
                                    <p:animEffect transition="in" filter="strips(upRight)">
                                      <p:cBhvr>
                                        <p:cTn id="13" dur="500"/>
                                        <p:tgtEl>
                                          <p:spTgt spid="271380"/>
                                        </p:tgtEl>
                                      </p:cBhvr>
                                    </p:animEffect>
                                  </p:childTnLst>
                                </p:cTn>
                              </p:par>
                              <p:par>
                                <p:cTn id="14" presetID="18" presetClass="entr" presetSubtype="3" fill="hold" nodeType="withEffect">
                                  <p:stCondLst>
                                    <p:cond delay="0"/>
                                  </p:stCondLst>
                                  <p:childTnLst>
                                    <p:set>
                                      <p:cBhvr>
                                        <p:cTn id="15" dur="1" fill="hold">
                                          <p:stCondLst>
                                            <p:cond delay="0"/>
                                          </p:stCondLst>
                                        </p:cTn>
                                        <p:tgtEl>
                                          <p:spTgt spid="271364"/>
                                        </p:tgtEl>
                                        <p:attrNameLst>
                                          <p:attrName>style.visibility</p:attrName>
                                        </p:attrNameLst>
                                      </p:cBhvr>
                                      <p:to>
                                        <p:strVal val="visible"/>
                                      </p:to>
                                    </p:set>
                                    <p:animEffect transition="in" filter="strips(upRight)">
                                      <p:cBhvr>
                                        <p:cTn id="16" dur="500"/>
                                        <p:tgtEl>
                                          <p:spTgt spid="27136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nodeType="clickEffect">
                                  <p:stCondLst>
                                    <p:cond delay="0"/>
                                  </p:stCondLst>
                                  <p:childTnLst>
                                    <p:set>
                                      <p:cBhvr>
                                        <p:cTn id="20" dur="1" fill="hold">
                                          <p:stCondLst>
                                            <p:cond delay="0"/>
                                          </p:stCondLst>
                                        </p:cTn>
                                        <p:tgtEl>
                                          <p:spTgt spid="271384"/>
                                        </p:tgtEl>
                                        <p:attrNameLst>
                                          <p:attrName>style.visibility</p:attrName>
                                        </p:attrNameLst>
                                      </p:cBhvr>
                                      <p:to>
                                        <p:strVal val="visible"/>
                                      </p:to>
                                    </p:set>
                                    <p:animEffect transition="in" filter="wedge">
                                      <p:cBhvr>
                                        <p:cTn id="21" dur="200"/>
                                        <p:tgtEl>
                                          <p:spTgt spid="271384"/>
                                        </p:tgtEl>
                                      </p:cBhvr>
                                    </p:animEffect>
                                  </p:childTnLst>
                                </p:cTn>
                              </p:par>
                              <p:par>
                                <p:cTn id="22" presetID="18" presetClass="entr" presetSubtype="3" fill="hold" nodeType="withEffect">
                                  <p:stCondLst>
                                    <p:cond delay="0"/>
                                  </p:stCondLst>
                                  <p:childTnLst>
                                    <p:set>
                                      <p:cBhvr>
                                        <p:cTn id="23" dur="1" fill="hold">
                                          <p:stCondLst>
                                            <p:cond delay="0"/>
                                          </p:stCondLst>
                                        </p:cTn>
                                        <p:tgtEl>
                                          <p:spTgt spid="271378"/>
                                        </p:tgtEl>
                                        <p:attrNameLst>
                                          <p:attrName>style.visibility</p:attrName>
                                        </p:attrNameLst>
                                      </p:cBhvr>
                                      <p:to>
                                        <p:strVal val="visible"/>
                                      </p:to>
                                    </p:set>
                                    <p:animEffect transition="in" filter="strips(upRight)">
                                      <p:cBhvr>
                                        <p:cTn id="24" dur="500"/>
                                        <p:tgtEl>
                                          <p:spTgt spid="271378"/>
                                        </p:tgtEl>
                                      </p:cBhvr>
                                    </p:animEffect>
                                  </p:childTnLst>
                                </p:cTn>
                              </p:par>
                              <p:par>
                                <p:cTn id="25" presetID="18" presetClass="entr" presetSubtype="3" fill="hold" grpId="0" nodeType="withEffect">
                                  <p:stCondLst>
                                    <p:cond delay="0"/>
                                  </p:stCondLst>
                                  <p:childTnLst>
                                    <p:set>
                                      <p:cBhvr>
                                        <p:cTn id="26" dur="1" fill="hold">
                                          <p:stCondLst>
                                            <p:cond delay="0"/>
                                          </p:stCondLst>
                                        </p:cTn>
                                        <p:tgtEl>
                                          <p:spTgt spid="271381"/>
                                        </p:tgtEl>
                                        <p:attrNameLst>
                                          <p:attrName>style.visibility</p:attrName>
                                        </p:attrNameLst>
                                      </p:cBhvr>
                                      <p:to>
                                        <p:strVal val="visible"/>
                                      </p:to>
                                    </p:set>
                                    <p:animEffect transition="in" filter="strips(upRight)">
                                      <p:cBhvr>
                                        <p:cTn id="27" dur="500"/>
                                        <p:tgtEl>
                                          <p:spTgt spid="271381"/>
                                        </p:tgtEl>
                                      </p:cBhvr>
                                    </p:animEffect>
                                  </p:childTnLst>
                                </p:cTn>
                              </p:par>
                              <p:par>
                                <p:cTn id="28" presetID="18" presetClass="entr" presetSubtype="3" fill="hold" nodeType="withEffect">
                                  <p:stCondLst>
                                    <p:cond delay="0"/>
                                  </p:stCondLst>
                                  <p:childTnLst>
                                    <p:set>
                                      <p:cBhvr>
                                        <p:cTn id="29" dur="1" fill="hold">
                                          <p:stCondLst>
                                            <p:cond delay="0"/>
                                          </p:stCondLst>
                                        </p:cTn>
                                        <p:tgtEl>
                                          <p:spTgt spid="271365"/>
                                        </p:tgtEl>
                                        <p:attrNameLst>
                                          <p:attrName>style.visibility</p:attrName>
                                        </p:attrNameLst>
                                      </p:cBhvr>
                                      <p:to>
                                        <p:strVal val="visible"/>
                                      </p:to>
                                    </p:set>
                                    <p:animEffect transition="in" filter="strips(upRight)">
                                      <p:cBhvr>
                                        <p:cTn id="30" dur="500"/>
                                        <p:tgtEl>
                                          <p:spTgt spid="27136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0" presetClass="entr" presetSubtype="0" fill="hold" nodeType="clickEffect">
                                  <p:stCondLst>
                                    <p:cond delay="0"/>
                                  </p:stCondLst>
                                  <p:childTnLst>
                                    <p:set>
                                      <p:cBhvr>
                                        <p:cTn id="34" dur="1" fill="hold">
                                          <p:stCondLst>
                                            <p:cond delay="0"/>
                                          </p:stCondLst>
                                        </p:cTn>
                                        <p:tgtEl>
                                          <p:spTgt spid="271385"/>
                                        </p:tgtEl>
                                        <p:attrNameLst>
                                          <p:attrName>style.visibility</p:attrName>
                                        </p:attrNameLst>
                                      </p:cBhvr>
                                      <p:to>
                                        <p:strVal val="visible"/>
                                      </p:to>
                                    </p:set>
                                    <p:animEffect transition="in" filter="wedge">
                                      <p:cBhvr>
                                        <p:cTn id="35" dur="200"/>
                                        <p:tgtEl>
                                          <p:spTgt spid="271385"/>
                                        </p:tgtEl>
                                      </p:cBhvr>
                                    </p:animEffect>
                                  </p:childTnLst>
                                </p:cTn>
                              </p:par>
                              <p:par>
                                <p:cTn id="36" presetID="18" presetClass="entr" presetSubtype="3" fill="hold" nodeType="withEffect">
                                  <p:stCondLst>
                                    <p:cond delay="0"/>
                                  </p:stCondLst>
                                  <p:childTnLst>
                                    <p:set>
                                      <p:cBhvr>
                                        <p:cTn id="37" dur="1" fill="hold">
                                          <p:stCondLst>
                                            <p:cond delay="0"/>
                                          </p:stCondLst>
                                        </p:cTn>
                                        <p:tgtEl>
                                          <p:spTgt spid="271379"/>
                                        </p:tgtEl>
                                        <p:attrNameLst>
                                          <p:attrName>style.visibility</p:attrName>
                                        </p:attrNameLst>
                                      </p:cBhvr>
                                      <p:to>
                                        <p:strVal val="visible"/>
                                      </p:to>
                                    </p:set>
                                    <p:animEffect transition="in" filter="strips(upRight)">
                                      <p:cBhvr>
                                        <p:cTn id="38" dur="500"/>
                                        <p:tgtEl>
                                          <p:spTgt spid="271379"/>
                                        </p:tgtEl>
                                      </p:cBhvr>
                                    </p:animEffect>
                                  </p:childTnLst>
                                </p:cTn>
                              </p:par>
                              <p:par>
                                <p:cTn id="39" presetID="18" presetClass="entr" presetSubtype="3" fill="hold" grpId="0" nodeType="withEffect">
                                  <p:stCondLst>
                                    <p:cond delay="0"/>
                                  </p:stCondLst>
                                  <p:childTnLst>
                                    <p:set>
                                      <p:cBhvr>
                                        <p:cTn id="40" dur="1" fill="hold">
                                          <p:stCondLst>
                                            <p:cond delay="0"/>
                                          </p:stCondLst>
                                        </p:cTn>
                                        <p:tgtEl>
                                          <p:spTgt spid="271382"/>
                                        </p:tgtEl>
                                        <p:attrNameLst>
                                          <p:attrName>style.visibility</p:attrName>
                                        </p:attrNameLst>
                                      </p:cBhvr>
                                      <p:to>
                                        <p:strVal val="visible"/>
                                      </p:to>
                                    </p:set>
                                    <p:animEffect transition="in" filter="strips(upRight)">
                                      <p:cBhvr>
                                        <p:cTn id="41" dur="500"/>
                                        <p:tgtEl>
                                          <p:spTgt spid="271382"/>
                                        </p:tgtEl>
                                      </p:cBhvr>
                                    </p:animEffect>
                                  </p:childTnLst>
                                </p:cTn>
                              </p:par>
                              <p:par>
                                <p:cTn id="42" presetID="18" presetClass="entr" presetSubtype="3" fill="hold" nodeType="withEffect">
                                  <p:stCondLst>
                                    <p:cond delay="0"/>
                                  </p:stCondLst>
                                  <p:childTnLst>
                                    <p:set>
                                      <p:cBhvr>
                                        <p:cTn id="43" dur="1" fill="hold">
                                          <p:stCondLst>
                                            <p:cond delay="0"/>
                                          </p:stCondLst>
                                        </p:cTn>
                                        <p:tgtEl>
                                          <p:spTgt spid="271366"/>
                                        </p:tgtEl>
                                        <p:attrNameLst>
                                          <p:attrName>style.visibility</p:attrName>
                                        </p:attrNameLst>
                                      </p:cBhvr>
                                      <p:to>
                                        <p:strVal val="visible"/>
                                      </p:to>
                                    </p:set>
                                    <p:animEffect transition="in" filter="strips(upRight)">
                                      <p:cBhvr>
                                        <p:cTn id="44" dur="500"/>
                                        <p:tgtEl>
                                          <p:spTgt spid="27136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xit" presetSubtype="0" fill="hold" nodeType="clickEffect">
                                  <p:stCondLst>
                                    <p:cond delay="0"/>
                                  </p:stCondLst>
                                  <p:childTnLst>
                                    <p:animEffect transition="out" filter="dissolve">
                                      <p:cBhvr>
                                        <p:cTn id="48" dur="500"/>
                                        <p:tgtEl>
                                          <p:spTgt spid="271363"/>
                                        </p:tgtEl>
                                      </p:cBhvr>
                                    </p:animEffect>
                                    <p:set>
                                      <p:cBhvr>
                                        <p:cTn id="49" dur="1" fill="hold">
                                          <p:stCondLst>
                                            <p:cond delay="499"/>
                                          </p:stCondLst>
                                        </p:cTn>
                                        <p:tgtEl>
                                          <p:spTgt spid="271363"/>
                                        </p:tgtEl>
                                        <p:attrNameLst>
                                          <p:attrName>style.visibility</p:attrName>
                                        </p:attrNameLst>
                                      </p:cBhvr>
                                      <p:to>
                                        <p:strVal val="hidden"/>
                                      </p:to>
                                    </p:set>
                                  </p:childTnLst>
                                </p:cTn>
                              </p:par>
                              <p:par>
                                <p:cTn id="50" presetID="9" presetClass="exit" presetSubtype="0" fill="hold" nodeType="withEffect">
                                  <p:stCondLst>
                                    <p:cond delay="0"/>
                                  </p:stCondLst>
                                  <p:childTnLst>
                                    <p:animEffect transition="out" filter="dissolve">
                                      <p:cBhvr>
                                        <p:cTn id="51" dur="500"/>
                                        <p:tgtEl>
                                          <p:spTgt spid="271383"/>
                                        </p:tgtEl>
                                      </p:cBhvr>
                                    </p:animEffect>
                                    <p:set>
                                      <p:cBhvr>
                                        <p:cTn id="52" dur="1" fill="hold">
                                          <p:stCondLst>
                                            <p:cond delay="499"/>
                                          </p:stCondLst>
                                        </p:cTn>
                                        <p:tgtEl>
                                          <p:spTgt spid="271383"/>
                                        </p:tgtEl>
                                        <p:attrNameLst>
                                          <p:attrName>style.visibility</p:attrName>
                                        </p:attrNameLst>
                                      </p:cBhvr>
                                      <p:to>
                                        <p:strVal val="hidden"/>
                                      </p:to>
                                    </p:set>
                                  </p:childTnLst>
                                </p:cTn>
                              </p:par>
                              <p:par>
                                <p:cTn id="53" presetID="9" presetClass="exit" presetSubtype="0" fill="hold" nodeType="withEffect">
                                  <p:stCondLst>
                                    <p:cond delay="0"/>
                                  </p:stCondLst>
                                  <p:childTnLst>
                                    <p:animEffect transition="out" filter="dissolve">
                                      <p:cBhvr>
                                        <p:cTn id="54" dur="500"/>
                                        <p:tgtEl>
                                          <p:spTgt spid="271384"/>
                                        </p:tgtEl>
                                      </p:cBhvr>
                                    </p:animEffect>
                                    <p:set>
                                      <p:cBhvr>
                                        <p:cTn id="55" dur="1" fill="hold">
                                          <p:stCondLst>
                                            <p:cond delay="499"/>
                                          </p:stCondLst>
                                        </p:cTn>
                                        <p:tgtEl>
                                          <p:spTgt spid="271384"/>
                                        </p:tgtEl>
                                        <p:attrNameLst>
                                          <p:attrName>style.visibility</p:attrName>
                                        </p:attrNameLst>
                                      </p:cBhvr>
                                      <p:to>
                                        <p:strVal val="hidden"/>
                                      </p:to>
                                    </p:set>
                                  </p:childTnLst>
                                </p:cTn>
                              </p:par>
                              <p:par>
                                <p:cTn id="56" presetID="9" presetClass="exit" presetSubtype="0" fill="hold" nodeType="withEffect">
                                  <p:stCondLst>
                                    <p:cond delay="0"/>
                                  </p:stCondLst>
                                  <p:childTnLst>
                                    <p:animEffect transition="out" filter="dissolve">
                                      <p:cBhvr>
                                        <p:cTn id="57" dur="500"/>
                                        <p:tgtEl>
                                          <p:spTgt spid="271385"/>
                                        </p:tgtEl>
                                      </p:cBhvr>
                                    </p:animEffect>
                                    <p:set>
                                      <p:cBhvr>
                                        <p:cTn id="58" dur="1" fill="hold">
                                          <p:stCondLst>
                                            <p:cond delay="499"/>
                                          </p:stCondLst>
                                        </p:cTn>
                                        <p:tgtEl>
                                          <p:spTgt spid="271385"/>
                                        </p:tgtEl>
                                        <p:attrNameLst>
                                          <p:attrName>style.visibility</p:attrName>
                                        </p:attrNameLst>
                                      </p:cBhvr>
                                      <p:to>
                                        <p:strVal val="hidden"/>
                                      </p:to>
                                    </p:set>
                                  </p:childTnLst>
                                </p:cTn>
                              </p:par>
                              <p:par>
                                <p:cTn id="59" presetID="9" presetClass="exit" presetSubtype="0" fill="hold" nodeType="withEffect">
                                  <p:stCondLst>
                                    <p:cond delay="0"/>
                                  </p:stCondLst>
                                  <p:childTnLst>
                                    <p:animEffect transition="out" filter="dissolve">
                                      <p:cBhvr>
                                        <p:cTn id="60" dur="500"/>
                                        <p:tgtEl>
                                          <p:spTgt spid="271374"/>
                                        </p:tgtEl>
                                      </p:cBhvr>
                                    </p:animEffect>
                                    <p:set>
                                      <p:cBhvr>
                                        <p:cTn id="61" dur="1" fill="hold">
                                          <p:stCondLst>
                                            <p:cond delay="499"/>
                                          </p:stCondLst>
                                        </p:cTn>
                                        <p:tgtEl>
                                          <p:spTgt spid="271374"/>
                                        </p:tgtEl>
                                        <p:attrNameLst>
                                          <p:attrName>style.visibility</p:attrName>
                                        </p:attrNameLst>
                                      </p:cBhvr>
                                      <p:to>
                                        <p:strVal val="hidden"/>
                                      </p:to>
                                    </p:set>
                                  </p:childTnLst>
                                </p:cTn>
                              </p:par>
                            </p:childTnLst>
                          </p:cTn>
                        </p:par>
                        <p:par>
                          <p:cTn id="62" fill="hold" nodeType="afterGroup">
                            <p:stCondLst>
                              <p:cond delay="500"/>
                            </p:stCondLst>
                            <p:childTnLst>
                              <p:par>
                                <p:cTn id="63" presetID="9" presetClass="entr" presetSubtype="0" fill="hold" nodeType="afterEffect">
                                  <p:stCondLst>
                                    <p:cond delay="0"/>
                                  </p:stCondLst>
                                  <p:childTnLst>
                                    <p:set>
                                      <p:cBhvr>
                                        <p:cTn id="64" dur="1" fill="hold">
                                          <p:stCondLst>
                                            <p:cond delay="0"/>
                                          </p:stCondLst>
                                        </p:cTn>
                                        <p:tgtEl>
                                          <p:spTgt spid="271363"/>
                                        </p:tgtEl>
                                        <p:attrNameLst>
                                          <p:attrName>style.visibility</p:attrName>
                                        </p:attrNameLst>
                                      </p:cBhvr>
                                      <p:to>
                                        <p:strVal val="visible"/>
                                      </p:to>
                                    </p:set>
                                    <p:animEffect transition="in" filter="dissolve">
                                      <p:cBhvr>
                                        <p:cTn id="65" dur="500"/>
                                        <p:tgtEl>
                                          <p:spTgt spid="271363"/>
                                        </p:tgtEl>
                                      </p:cBhvr>
                                    </p:animEffect>
                                  </p:childTnLst>
                                </p:cTn>
                              </p:par>
                              <p:par>
                                <p:cTn id="66" presetID="9" presetClass="entr" presetSubtype="0" fill="hold" nodeType="withEffect">
                                  <p:stCondLst>
                                    <p:cond delay="0"/>
                                  </p:stCondLst>
                                  <p:childTnLst>
                                    <p:set>
                                      <p:cBhvr>
                                        <p:cTn id="67" dur="1" fill="hold">
                                          <p:stCondLst>
                                            <p:cond delay="0"/>
                                          </p:stCondLst>
                                        </p:cTn>
                                        <p:tgtEl>
                                          <p:spTgt spid="271362"/>
                                        </p:tgtEl>
                                        <p:attrNameLst>
                                          <p:attrName>style.visibility</p:attrName>
                                        </p:attrNameLst>
                                      </p:cBhvr>
                                      <p:to>
                                        <p:strVal val="visible"/>
                                      </p:to>
                                    </p:set>
                                    <p:animEffect transition="in" filter="dissolve">
                                      <p:cBhvr>
                                        <p:cTn id="68" dur="500"/>
                                        <p:tgtEl>
                                          <p:spTgt spid="271362"/>
                                        </p:tgtEl>
                                      </p:cBhvr>
                                    </p:animEffect>
                                  </p:childTnLst>
                                </p:cTn>
                              </p:par>
                              <p:par>
                                <p:cTn id="69" presetID="26" presetClass="emph" presetSubtype="0" fill="hold" nodeType="withEffect">
                                  <p:stCondLst>
                                    <p:cond delay="0"/>
                                  </p:stCondLst>
                                  <p:childTnLst>
                                    <p:animEffect transition="out" filter="fade">
                                      <p:cBhvr>
                                        <p:cTn id="70" dur="500" tmFilter="0, 0; .2, .5; .8, .5; 1, 0"/>
                                        <p:tgtEl>
                                          <p:spTgt spid="271394">
                                            <p:txEl>
                                              <p:pRg st="0" end="0"/>
                                            </p:txEl>
                                          </p:spTgt>
                                        </p:tgtEl>
                                      </p:cBhvr>
                                    </p:animEffect>
                                    <p:animScale>
                                      <p:cBhvr>
                                        <p:cTn id="71" dur="250" autoRev="1" fill="hold"/>
                                        <p:tgtEl>
                                          <p:spTgt spid="271394">
                                            <p:txEl>
                                              <p:pRg st="0" end="0"/>
                                            </p:txEl>
                                          </p:spTgt>
                                        </p:tgtEl>
                                      </p:cBhvr>
                                      <p:by x="105000" y="105000"/>
                                    </p:animScale>
                                  </p:childTnLst>
                                </p:cTn>
                              </p:par>
                              <p:par>
                                <p:cTn id="72" presetID="26" presetClass="emph" presetSubtype="0" fill="hold" nodeType="withEffect">
                                  <p:stCondLst>
                                    <p:cond delay="0"/>
                                  </p:stCondLst>
                                  <p:childTnLst>
                                    <p:animEffect transition="out" filter="fade">
                                      <p:cBhvr>
                                        <p:cTn id="73" dur="500" tmFilter="0, 0; .2, .5; .8, .5; 1, 0"/>
                                        <p:tgtEl>
                                          <p:spTgt spid="271392">
                                            <p:txEl>
                                              <p:pRg st="0" end="0"/>
                                            </p:txEl>
                                          </p:spTgt>
                                        </p:tgtEl>
                                      </p:cBhvr>
                                    </p:animEffect>
                                    <p:animScale>
                                      <p:cBhvr>
                                        <p:cTn id="74" dur="250" autoRev="1" fill="hold"/>
                                        <p:tgtEl>
                                          <p:spTgt spid="271392">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80" grpId="0" animBg="1"/>
      <p:bldP spid="271381" grpId="0" animBg="1"/>
      <p:bldP spid="27138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68313" y="0"/>
            <a:ext cx="8083550" cy="1052513"/>
          </a:xfrm>
          <a:noFill/>
          <a:ln/>
        </p:spPr>
        <p:txBody>
          <a:bodyPr/>
          <a:lstStyle/>
          <a:p>
            <a:r>
              <a:rPr lang="it-IT" altLang="en-US" sz="3600" b="1">
                <a:solidFill>
                  <a:schemeClr val="tx1"/>
                </a:solidFill>
              </a:rPr>
              <a:t>Decoding &amp; Playback</a:t>
            </a:r>
            <a:endParaRPr lang="en-US" altLang="en-US" sz="3600" b="1">
              <a:solidFill>
                <a:schemeClr val="tx1"/>
              </a:solidFill>
            </a:endParaRPr>
          </a:p>
        </p:txBody>
      </p:sp>
      <p:sp>
        <p:nvSpPr>
          <p:cNvPr id="191491" name="Rectangle 3"/>
          <p:cNvSpPr>
            <a:spLocks noChangeArrowheads="1"/>
          </p:cNvSpPr>
          <p:nvPr/>
        </p:nvSpPr>
        <p:spPr bwMode="auto">
          <a:xfrm>
            <a:off x="3124200" y="259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91492" name="Rectangle 4"/>
          <p:cNvSpPr>
            <a:spLocks noChangeArrowheads="1"/>
          </p:cNvSpPr>
          <p:nvPr/>
        </p:nvSpPr>
        <p:spPr bwMode="auto">
          <a:xfrm>
            <a:off x="3133725" y="2752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91493" name="Rectangle 5"/>
          <p:cNvSpPr>
            <a:spLocks noChangeArrowheads="1"/>
          </p:cNvSpPr>
          <p:nvPr/>
        </p:nvSpPr>
        <p:spPr bwMode="auto">
          <a:xfrm>
            <a:off x="3367088" y="1819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91494" name="Rectangle 6"/>
          <p:cNvSpPr>
            <a:spLocks noChangeArrowheads="1"/>
          </p:cNvSpPr>
          <p:nvPr/>
        </p:nvSpPr>
        <p:spPr bwMode="auto">
          <a:xfrm>
            <a:off x="313372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91495" name="Rectangle 7"/>
          <p:cNvSpPr>
            <a:spLocks noChangeArrowheads="1"/>
          </p:cNvSpPr>
          <p:nvPr/>
        </p:nvSpPr>
        <p:spPr bwMode="auto">
          <a:xfrm>
            <a:off x="1828800" y="2724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91496" name="Rectangle 8"/>
          <p:cNvSpPr>
            <a:spLocks noChangeArrowheads="1"/>
          </p:cNvSpPr>
          <p:nvPr/>
        </p:nvSpPr>
        <p:spPr bwMode="auto">
          <a:xfrm>
            <a:off x="2952750" y="221456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GB"/>
          </a:p>
        </p:txBody>
      </p:sp>
      <p:sp>
        <p:nvSpPr>
          <p:cNvPr id="191498" name="Rectangle 10"/>
          <p:cNvSpPr>
            <a:spLocks noChangeArrowheads="1"/>
          </p:cNvSpPr>
          <p:nvPr/>
        </p:nvSpPr>
        <p:spPr bwMode="auto">
          <a:xfrm>
            <a:off x="2952750" y="203835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GB"/>
          </a:p>
        </p:txBody>
      </p:sp>
      <p:sp>
        <p:nvSpPr>
          <p:cNvPr id="191506" name="Rectangle 18"/>
          <p:cNvSpPr>
            <a:spLocks noChangeArrowheads="1"/>
          </p:cNvSpPr>
          <p:nvPr/>
        </p:nvSpPr>
        <p:spPr bwMode="auto">
          <a:xfrm>
            <a:off x="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graphicFrame>
        <p:nvGraphicFramePr>
          <p:cNvPr id="191505" name="Object 17"/>
          <p:cNvGraphicFramePr>
            <a:graphicFrameLocks noChangeAspect="1"/>
          </p:cNvGraphicFramePr>
          <p:nvPr/>
        </p:nvGraphicFramePr>
        <p:xfrm>
          <a:off x="0" y="1412875"/>
          <a:ext cx="3178175" cy="2743200"/>
        </p:xfrm>
        <a:graphic>
          <a:graphicData uri="http://schemas.openxmlformats.org/presentationml/2006/ole">
            <mc:AlternateContent xmlns:mc="http://schemas.openxmlformats.org/markup-compatibility/2006">
              <mc:Choice xmlns:v="urn:schemas-microsoft-com:vml" Requires="v">
                <p:oleObj spid="_x0000_s191526" name="Picture" r:id="rId3" imgW="3959352" imgH="3383280" progId="Word.Picture.8">
                  <p:embed/>
                </p:oleObj>
              </mc:Choice>
              <mc:Fallback>
                <p:oleObj name="Picture" r:id="rId3" imgW="3959352" imgH="3383280" progId="Word.Picture.8">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12875"/>
                        <a:ext cx="3178175" cy="274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1508" name="Rectangle 20"/>
          <p:cNvSpPr>
            <a:spLocks noChangeArrowheads="1"/>
          </p:cNvSpPr>
          <p:nvPr/>
        </p:nvSpPr>
        <p:spPr bwMode="auto">
          <a:xfrm>
            <a:off x="0" y="3197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graphicFrame>
        <p:nvGraphicFramePr>
          <p:cNvPr id="191507" name="Object 19"/>
          <p:cNvGraphicFramePr>
            <a:graphicFrameLocks noChangeAspect="1"/>
          </p:cNvGraphicFramePr>
          <p:nvPr/>
        </p:nvGraphicFramePr>
        <p:xfrm>
          <a:off x="3132138" y="2035175"/>
          <a:ext cx="5867400" cy="673100"/>
        </p:xfrm>
        <a:graphic>
          <a:graphicData uri="http://schemas.openxmlformats.org/presentationml/2006/ole">
            <mc:AlternateContent xmlns:mc="http://schemas.openxmlformats.org/markup-compatibility/2006">
              <mc:Choice xmlns:v="urn:schemas-microsoft-com:vml" Requires="v">
                <p:oleObj spid="_x0000_s191527" name="Equation" r:id="rId5" imgW="3479800" imgH="393700" progId="Equation.3">
                  <p:embed/>
                </p:oleObj>
              </mc:Choice>
              <mc:Fallback>
                <p:oleObj name="Equation" r:id="rId5" imgW="3479800" imgH="393700" progId="Equation.3">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138" y="2035175"/>
                        <a:ext cx="58674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1510" name="Rectangle 22"/>
          <p:cNvSpPr>
            <a:spLocks noChangeArrowheads="1"/>
          </p:cNvSpPr>
          <p:nvPr/>
        </p:nvSpPr>
        <p:spPr bwMode="auto">
          <a:xfrm>
            <a:off x="0" y="1947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graphicFrame>
        <p:nvGraphicFramePr>
          <p:cNvPr id="191509" name="Object 21"/>
          <p:cNvGraphicFramePr>
            <a:graphicFrameLocks noChangeAspect="1"/>
          </p:cNvGraphicFramePr>
          <p:nvPr/>
        </p:nvGraphicFramePr>
        <p:xfrm>
          <a:off x="3132138" y="2781300"/>
          <a:ext cx="5754687" cy="4160838"/>
        </p:xfrm>
        <a:graphic>
          <a:graphicData uri="http://schemas.openxmlformats.org/presentationml/2006/ole">
            <mc:AlternateContent xmlns:mc="http://schemas.openxmlformats.org/markup-compatibility/2006">
              <mc:Choice xmlns:v="urn:schemas-microsoft-com:vml" Requires="v">
                <p:oleObj spid="_x0000_s191528" name="Picture" r:id="rId7" imgW="6004560" imgH="4322064" progId="Word.Picture.8">
                  <p:embed/>
                </p:oleObj>
              </mc:Choice>
              <mc:Fallback>
                <p:oleObj name="Picture" r:id="rId7" imgW="6004560" imgH="4322064" progId="Word.Picture.8">
                  <p:embed/>
                  <p:pic>
                    <p:nvPicPr>
                      <p:cNvPr id="0"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2138" y="2781300"/>
                        <a:ext cx="5754687" cy="4160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1511" name="Text Box 23"/>
          <p:cNvSpPr txBox="1">
            <a:spLocks noChangeArrowheads="1"/>
          </p:cNvSpPr>
          <p:nvPr/>
        </p:nvSpPr>
        <p:spPr bwMode="auto">
          <a:xfrm>
            <a:off x="323850" y="4040188"/>
            <a:ext cx="2735263" cy="270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b="0"/>
              <a:t>Each speaker feed is simply a weighted sum of the 4 B-format signals.</a:t>
            </a:r>
          </a:p>
          <a:p>
            <a:pPr>
              <a:spcBef>
                <a:spcPct val="50000"/>
              </a:spcBef>
            </a:pPr>
            <a:r>
              <a:rPr lang="it-IT" altLang="en-US" b="0"/>
              <a:t>The weighting coefficients are computed by the cosines of the angles between the loudspeaker and the three Cartesian axes</a:t>
            </a:r>
            <a:endParaRPr lang="en-US" altLang="en-US" b="0"/>
          </a:p>
        </p:txBody>
      </p:sp>
      <p:pic>
        <p:nvPicPr>
          <p:cNvPr id="191512" name="Picture 24" descr="amb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91513" name="Rectangle 25"/>
          <p:cNvSpPr>
            <a:spLocks noChangeArrowheads="1"/>
          </p:cNvSpPr>
          <p:nvPr/>
        </p:nvSpPr>
        <p:spPr bwMode="auto">
          <a:xfrm>
            <a:off x="1908175" y="944563"/>
            <a:ext cx="7235825" cy="1008062"/>
          </a:xfrm>
          <a:prstGeom prst="rect">
            <a:avLst/>
          </a:prstGeom>
          <a:gradFill rotWithShape="1">
            <a:gsLst>
              <a:gs pos="0">
                <a:srgbClr val="29A8FF"/>
              </a:gs>
              <a:gs pos="100000">
                <a:srgbClr val="FFFFFF"/>
              </a:gs>
            </a:gsLst>
            <a:lin ang="5400000" scaled="1"/>
          </a:gra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1514" name="Line 26"/>
          <p:cNvSpPr>
            <a:spLocks noChangeShapeType="1"/>
          </p:cNvSpPr>
          <p:nvPr/>
        </p:nvSpPr>
        <p:spPr bwMode="auto">
          <a:xfrm>
            <a:off x="3635375" y="1484313"/>
            <a:ext cx="4537075" cy="0"/>
          </a:xfrm>
          <a:prstGeom prst="line">
            <a:avLst/>
          </a:prstGeom>
          <a:noFill/>
          <a:ln w="381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1515" name="Text Box 27" descr="50%"/>
          <p:cNvSpPr txBox="1">
            <a:spLocks noChangeArrowheads="1"/>
          </p:cNvSpPr>
          <p:nvPr/>
        </p:nvSpPr>
        <p:spPr bwMode="auto">
          <a:xfrm>
            <a:off x="2124075" y="1125538"/>
            <a:ext cx="1223963" cy="274637"/>
          </a:xfrm>
          <a:prstGeom prst="rect">
            <a:avLst/>
          </a:prstGeom>
          <a:pattFill prst="pct50">
            <a:fgClr>
              <a:srgbClr val="0066FF"/>
            </a:fgClr>
            <a:bgClr>
              <a:srgbClr val="FFFFFF"/>
            </a:bgClr>
          </a:patt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en-US" sz="1200" b="0">
                <a:solidFill>
                  <a:schemeClr val="bg1"/>
                </a:solidFill>
              </a:rPr>
              <a:t>Recording</a:t>
            </a:r>
          </a:p>
        </p:txBody>
      </p:sp>
      <p:sp>
        <p:nvSpPr>
          <p:cNvPr id="191516" name="Text Box 28" descr="50%"/>
          <p:cNvSpPr txBox="1">
            <a:spLocks noChangeArrowheads="1"/>
          </p:cNvSpPr>
          <p:nvPr/>
        </p:nvSpPr>
        <p:spPr bwMode="auto">
          <a:xfrm>
            <a:off x="2124075" y="1546225"/>
            <a:ext cx="1223963" cy="274638"/>
          </a:xfrm>
          <a:prstGeom prst="rect">
            <a:avLst/>
          </a:prstGeom>
          <a:pattFill prst="pct50">
            <a:fgClr>
              <a:srgbClr val="0066FF"/>
            </a:fgClr>
            <a:bgClr>
              <a:srgbClr val="FFFFFF"/>
            </a:bgClr>
          </a:patt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en-US" sz="1200" b="0">
                <a:solidFill>
                  <a:schemeClr val="bg1"/>
                </a:solidFill>
              </a:rPr>
              <a:t>Encoding</a:t>
            </a:r>
          </a:p>
        </p:txBody>
      </p:sp>
      <p:sp>
        <p:nvSpPr>
          <p:cNvPr id="191517" name="Text Box 29" descr="50%"/>
          <p:cNvSpPr txBox="1">
            <a:spLocks noChangeArrowheads="1"/>
          </p:cNvSpPr>
          <p:nvPr/>
        </p:nvSpPr>
        <p:spPr bwMode="auto">
          <a:xfrm>
            <a:off x="4356100" y="1341438"/>
            <a:ext cx="1223963" cy="274637"/>
          </a:xfrm>
          <a:prstGeom prst="rect">
            <a:avLst/>
          </a:prstGeom>
          <a:pattFill prst="pct50">
            <a:fgClr>
              <a:srgbClr val="0066FF"/>
            </a:fgClr>
            <a:bgClr>
              <a:srgbClr val="FFFFFF"/>
            </a:bgClr>
          </a:patt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en-US" sz="1200">
                <a:solidFill>
                  <a:schemeClr val="bg1"/>
                </a:solidFill>
              </a:rPr>
              <a:t>Processing</a:t>
            </a:r>
          </a:p>
        </p:txBody>
      </p:sp>
      <p:sp>
        <p:nvSpPr>
          <p:cNvPr id="191518" name="Text Box 30"/>
          <p:cNvSpPr txBox="1">
            <a:spLocks noChangeArrowheads="1"/>
          </p:cNvSpPr>
          <p:nvPr/>
        </p:nvSpPr>
        <p:spPr bwMode="auto">
          <a:xfrm>
            <a:off x="6227763" y="1341438"/>
            <a:ext cx="2305050" cy="274637"/>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en-US" sz="1200" b="0">
                <a:solidFill>
                  <a:schemeClr val="bg1"/>
                </a:solidFill>
              </a:rPr>
              <a:t>Decoding and Playback</a:t>
            </a:r>
          </a:p>
        </p:txBody>
      </p:sp>
      <p:sp>
        <p:nvSpPr>
          <p:cNvPr id="191519" name="Line 31"/>
          <p:cNvSpPr>
            <a:spLocks noChangeShapeType="1"/>
          </p:cNvSpPr>
          <p:nvPr/>
        </p:nvSpPr>
        <p:spPr bwMode="auto">
          <a:xfrm>
            <a:off x="3635375" y="1268413"/>
            <a:ext cx="0" cy="431800"/>
          </a:xfrm>
          <a:prstGeom prst="line">
            <a:avLst/>
          </a:prstGeom>
          <a:noFill/>
          <a:ln w="381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1520" name="Line 32"/>
          <p:cNvSpPr>
            <a:spLocks noChangeShapeType="1"/>
          </p:cNvSpPr>
          <p:nvPr/>
        </p:nvSpPr>
        <p:spPr bwMode="auto">
          <a:xfrm>
            <a:off x="3348038" y="1700213"/>
            <a:ext cx="287337" cy="0"/>
          </a:xfrm>
          <a:prstGeom prst="line">
            <a:avLst/>
          </a:prstGeom>
          <a:noFill/>
          <a:ln w="381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1521" name="Line 33"/>
          <p:cNvSpPr>
            <a:spLocks noChangeShapeType="1"/>
          </p:cNvSpPr>
          <p:nvPr/>
        </p:nvSpPr>
        <p:spPr bwMode="auto">
          <a:xfrm>
            <a:off x="3348038" y="1268413"/>
            <a:ext cx="287337" cy="0"/>
          </a:xfrm>
          <a:prstGeom prst="line">
            <a:avLst/>
          </a:prstGeom>
          <a:noFill/>
          <a:ln w="381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ransition advTm="2939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91518">
                                            <p:txEl>
                                              <p:pRg st="0" end="0"/>
                                            </p:txEl>
                                          </p:spTgt>
                                        </p:tgtEl>
                                      </p:cBhvr>
                                    </p:animEffect>
                                    <p:animScale>
                                      <p:cBhvr>
                                        <p:cTn id="7" dur="250" autoRev="1" fill="hold"/>
                                        <p:tgtEl>
                                          <p:spTgt spid="191518">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91516">
                                            <p:txEl>
                                              <p:pRg st="0" end="0"/>
                                            </p:txEl>
                                          </p:spTgt>
                                        </p:tgtEl>
                                      </p:cBhvr>
                                    </p:animEffect>
                                    <p:animScale>
                                      <p:cBhvr>
                                        <p:cTn id="10" dur="250" autoRev="1" fill="hold"/>
                                        <p:tgtEl>
                                          <p:spTgt spid="191516">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900113" y="0"/>
            <a:ext cx="8243887" cy="1052513"/>
          </a:xfrm>
          <a:noFill/>
          <a:ln/>
        </p:spPr>
        <p:txBody>
          <a:bodyPr/>
          <a:lstStyle/>
          <a:p>
            <a:r>
              <a:rPr lang="it-IT" altLang="en-US" sz="3600" b="1">
                <a:solidFill>
                  <a:schemeClr val="tx1"/>
                </a:solidFill>
              </a:rPr>
              <a:t>Software for Ambisonics decoding</a:t>
            </a:r>
            <a:endParaRPr lang="en-US" altLang="en-US" sz="3600" b="1">
              <a:solidFill>
                <a:schemeClr val="tx1"/>
              </a:solidFill>
            </a:endParaRPr>
          </a:p>
        </p:txBody>
      </p:sp>
      <p:sp>
        <p:nvSpPr>
          <p:cNvPr id="219139" name="Rectangle 3"/>
          <p:cNvSpPr>
            <a:spLocks noChangeArrowheads="1"/>
          </p:cNvSpPr>
          <p:nvPr/>
        </p:nvSpPr>
        <p:spPr bwMode="auto">
          <a:xfrm>
            <a:off x="3124200" y="259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19140" name="Rectangle 4"/>
          <p:cNvSpPr>
            <a:spLocks noChangeArrowheads="1"/>
          </p:cNvSpPr>
          <p:nvPr/>
        </p:nvSpPr>
        <p:spPr bwMode="auto">
          <a:xfrm>
            <a:off x="3133725" y="2752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19141" name="Rectangle 5"/>
          <p:cNvSpPr>
            <a:spLocks noChangeArrowheads="1"/>
          </p:cNvSpPr>
          <p:nvPr/>
        </p:nvSpPr>
        <p:spPr bwMode="auto">
          <a:xfrm>
            <a:off x="3367088" y="1819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19142" name="Rectangle 6"/>
          <p:cNvSpPr>
            <a:spLocks noChangeArrowheads="1"/>
          </p:cNvSpPr>
          <p:nvPr/>
        </p:nvSpPr>
        <p:spPr bwMode="auto">
          <a:xfrm>
            <a:off x="313372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19143" name="Rectangle 7"/>
          <p:cNvSpPr>
            <a:spLocks noChangeArrowheads="1"/>
          </p:cNvSpPr>
          <p:nvPr/>
        </p:nvSpPr>
        <p:spPr bwMode="auto">
          <a:xfrm>
            <a:off x="1828800" y="2724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19144" name="Rectangle 8"/>
          <p:cNvSpPr>
            <a:spLocks noChangeArrowheads="1"/>
          </p:cNvSpPr>
          <p:nvPr/>
        </p:nvSpPr>
        <p:spPr bwMode="auto">
          <a:xfrm>
            <a:off x="2952750" y="221456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GB"/>
          </a:p>
        </p:txBody>
      </p:sp>
      <p:sp>
        <p:nvSpPr>
          <p:cNvPr id="219145" name="Rectangle 9"/>
          <p:cNvSpPr>
            <a:spLocks noChangeArrowheads="1"/>
          </p:cNvSpPr>
          <p:nvPr/>
        </p:nvSpPr>
        <p:spPr bwMode="auto">
          <a:xfrm>
            <a:off x="2952750" y="203835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GB"/>
          </a:p>
        </p:txBody>
      </p:sp>
      <p:sp>
        <p:nvSpPr>
          <p:cNvPr id="219146" name="Rectangle 10"/>
          <p:cNvSpPr>
            <a:spLocks noChangeArrowheads="1"/>
          </p:cNvSpPr>
          <p:nvPr/>
        </p:nvSpPr>
        <p:spPr bwMode="auto">
          <a:xfrm>
            <a:off x="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219148" name="Rectangle 12"/>
          <p:cNvSpPr>
            <a:spLocks noChangeArrowheads="1"/>
          </p:cNvSpPr>
          <p:nvPr/>
        </p:nvSpPr>
        <p:spPr bwMode="auto">
          <a:xfrm>
            <a:off x="0" y="3197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219150" name="Rectangle 14"/>
          <p:cNvSpPr>
            <a:spLocks noChangeArrowheads="1"/>
          </p:cNvSpPr>
          <p:nvPr/>
        </p:nvSpPr>
        <p:spPr bwMode="auto">
          <a:xfrm>
            <a:off x="0" y="1947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219152" name="Text Box 16"/>
          <p:cNvSpPr txBox="1">
            <a:spLocks noChangeArrowheads="1"/>
          </p:cNvSpPr>
          <p:nvPr/>
        </p:nvSpPr>
        <p:spPr bwMode="auto">
          <a:xfrm>
            <a:off x="6011863" y="1412875"/>
            <a:ext cx="2881312"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2400" b="0"/>
              <a:t>Audiomulch VST host</a:t>
            </a:r>
          </a:p>
          <a:p>
            <a:pPr>
              <a:spcBef>
                <a:spcPct val="50000"/>
              </a:spcBef>
            </a:pPr>
            <a:endParaRPr lang="it-IT" altLang="en-US" sz="2400" b="0"/>
          </a:p>
          <a:p>
            <a:pPr>
              <a:spcBef>
                <a:spcPct val="50000"/>
              </a:spcBef>
            </a:pPr>
            <a:r>
              <a:rPr lang="it-IT" altLang="en-US" sz="2400" b="0"/>
              <a:t>Gerzonic bPlayer</a:t>
            </a:r>
          </a:p>
          <a:p>
            <a:pPr>
              <a:spcBef>
                <a:spcPct val="50000"/>
              </a:spcBef>
            </a:pPr>
            <a:endParaRPr lang="it-IT" altLang="en-US" sz="2400" b="0"/>
          </a:p>
          <a:p>
            <a:pPr>
              <a:spcBef>
                <a:spcPct val="50000"/>
              </a:spcBef>
            </a:pPr>
            <a:endParaRPr lang="it-IT" altLang="en-US" sz="2400" b="0"/>
          </a:p>
          <a:p>
            <a:pPr>
              <a:spcBef>
                <a:spcPct val="50000"/>
              </a:spcBef>
            </a:pPr>
            <a:r>
              <a:rPr lang="it-IT" altLang="en-US" sz="2400" b="0"/>
              <a:t>Gerzonic Emigrator</a:t>
            </a:r>
          </a:p>
          <a:p>
            <a:pPr>
              <a:spcBef>
                <a:spcPct val="50000"/>
              </a:spcBef>
            </a:pPr>
            <a:endParaRPr lang="en-US" altLang="en-US" sz="2400" b="0"/>
          </a:p>
        </p:txBody>
      </p:sp>
      <p:pic>
        <p:nvPicPr>
          <p:cNvPr id="219153"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01763"/>
            <a:ext cx="5626100" cy="505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9154" name="Picture 18" descr="amb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38200" cy="83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25914"/>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971550" y="274638"/>
            <a:ext cx="8172450" cy="633412"/>
          </a:xfrm>
        </p:spPr>
        <p:txBody>
          <a:bodyPr/>
          <a:lstStyle/>
          <a:p>
            <a:r>
              <a:rPr lang="it-IT" altLang="en-US" sz="3600" b="1"/>
              <a:t>Software for Ambisonics processing</a:t>
            </a:r>
            <a:endParaRPr lang="en-GB" altLang="en-US" sz="3600" b="1"/>
          </a:p>
        </p:txBody>
      </p:sp>
      <p:sp>
        <p:nvSpPr>
          <p:cNvPr id="251907" name="Text Box 3"/>
          <p:cNvSpPr txBox="1">
            <a:spLocks noChangeArrowheads="1"/>
          </p:cNvSpPr>
          <p:nvPr/>
        </p:nvSpPr>
        <p:spPr bwMode="auto">
          <a:xfrm>
            <a:off x="323850" y="6165850"/>
            <a:ext cx="8640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en-US" b="0"/>
              <a:t>Visual Virtual Microphone by David McGriffy (freeware)</a:t>
            </a:r>
            <a:endParaRPr lang="en-GB" altLang="en-US" b="0"/>
          </a:p>
        </p:txBody>
      </p:sp>
      <p:pic>
        <p:nvPicPr>
          <p:cNvPr id="2519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052513"/>
            <a:ext cx="7993063"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1909" name="Picture 5" descr="amb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38200" cy="83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29954"/>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827088" y="0"/>
            <a:ext cx="7993062" cy="908050"/>
          </a:xfrm>
          <a:noFill/>
          <a:ln/>
        </p:spPr>
        <p:txBody>
          <a:bodyPr/>
          <a:lstStyle/>
          <a:p>
            <a:r>
              <a:rPr lang="it-IT" altLang="en-US" sz="3600" b="1">
                <a:solidFill>
                  <a:schemeClr val="tx1"/>
                </a:solidFill>
              </a:rPr>
              <a:t>Rooms for Ambisonics playback</a:t>
            </a:r>
            <a:endParaRPr lang="en-US" altLang="en-US" sz="3600" b="1">
              <a:solidFill>
                <a:schemeClr val="tx1"/>
              </a:solidFill>
            </a:endParaRPr>
          </a:p>
        </p:txBody>
      </p:sp>
      <p:sp>
        <p:nvSpPr>
          <p:cNvPr id="218115" name="Rectangle 3"/>
          <p:cNvSpPr>
            <a:spLocks noChangeArrowheads="1"/>
          </p:cNvSpPr>
          <p:nvPr/>
        </p:nvSpPr>
        <p:spPr bwMode="auto">
          <a:xfrm>
            <a:off x="3124200" y="259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18116" name="Rectangle 4"/>
          <p:cNvSpPr>
            <a:spLocks noChangeArrowheads="1"/>
          </p:cNvSpPr>
          <p:nvPr/>
        </p:nvSpPr>
        <p:spPr bwMode="auto">
          <a:xfrm>
            <a:off x="3133725" y="2752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18117" name="Rectangle 5"/>
          <p:cNvSpPr>
            <a:spLocks noChangeArrowheads="1"/>
          </p:cNvSpPr>
          <p:nvPr/>
        </p:nvSpPr>
        <p:spPr bwMode="auto">
          <a:xfrm>
            <a:off x="3367088" y="1819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18118" name="Rectangle 6"/>
          <p:cNvSpPr>
            <a:spLocks noChangeArrowheads="1"/>
          </p:cNvSpPr>
          <p:nvPr/>
        </p:nvSpPr>
        <p:spPr bwMode="auto">
          <a:xfrm>
            <a:off x="313372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18119" name="Rectangle 7"/>
          <p:cNvSpPr>
            <a:spLocks noChangeArrowheads="1"/>
          </p:cNvSpPr>
          <p:nvPr/>
        </p:nvSpPr>
        <p:spPr bwMode="auto">
          <a:xfrm>
            <a:off x="1828800" y="2724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18120" name="Rectangle 8"/>
          <p:cNvSpPr>
            <a:spLocks noChangeArrowheads="1"/>
          </p:cNvSpPr>
          <p:nvPr/>
        </p:nvSpPr>
        <p:spPr bwMode="auto">
          <a:xfrm>
            <a:off x="2952750" y="221456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GB"/>
          </a:p>
        </p:txBody>
      </p:sp>
      <p:sp>
        <p:nvSpPr>
          <p:cNvPr id="218121" name="Rectangle 9"/>
          <p:cNvSpPr>
            <a:spLocks noChangeArrowheads="1"/>
          </p:cNvSpPr>
          <p:nvPr/>
        </p:nvSpPr>
        <p:spPr bwMode="auto">
          <a:xfrm>
            <a:off x="2952750" y="203835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GB"/>
          </a:p>
        </p:txBody>
      </p:sp>
      <p:pic>
        <p:nvPicPr>
          <p:cNvPr id="218122" name="Picture 10" descr="10"/>
          <p:cNvPicPr>
            <a:picLocks noChangeAspect="1" noChangeArrowheads="1"/>
          </p:cNvPicPr>
          <p:nvPr/>
        </p:nvPicPr>
        <p:blipFill>
          <a:blip r:embed="rId2">
            <a:extLst>
              <a:ext uri="{28A0092B-C50C-407E-A947-70E740481C1C}">
                <a14:useLocalDpi xmlns:a14="http://schemas.microsoft.com/office/drawing/2010/main" val="0"/>
              </a:ext>
            </a:extLst>
          </a:blip>
          <a:srcRect l="2875" r="3976"/>
          <a:stretch>
            <a:fillRect/>
          </a:stretch>
        </p:blipFill>
        <p:spPr bwMode="auto">
          <a:xfrm>
            <a:off x="684213" y="3573463"/>
            <a:ext cx="4248150" cy="3219450"/>
          </a:xfrm>
          <a:prstGeom prst="rect">
            <a:avLst/>
          </a:prstGeom>
          <a:noFill/>
          <a:extLst>
            <a:ext uri="{909E8E84-426E-40DD-AFC4-6F175D3DCCD1}">
              <a14:hiddenFill xmlns:a14="http://schemas.microsoft.com/office/drawing/2010/main">
                <a:solidFill>
                  <a:srgbClr val="FFFFFF"/>
                </a:solidFill>
              </a14:hiddenFill>
            </a:ext>
          </a:extLst>
        </p:spPr>
      </p:pic>
      <p:sp>
        <p:nvSpPr>
          <p:cNvPr id="218123" name="Text Box 11"/>
          <p:cNvSpPr txBox="1">
            <a:spLocks noChangeArrowheads="1"/>
          </p:cNvSpPr>
          <p:nvPr/>
        </p:nvSpPr>
        <p:spPr bwMode="auto">
          <a:xfrm>
            <a:off x="1908175" y="6308725"/>
            <a:ext cx="3048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altLang="en-US" sz="2400" b="0">
                <a:solidFill>
                  <a:srgbClr val="FF0000"/>
                </a:solidFill>
                <a:latin typeface="Tahoma" panose="020B0604030504040204" pitchFamily="34" charset="0"/>
              </a:rPr>
              <a:t>University of Bologna</a:t>
            </a:r>
            <a:endParaRPr lang="en-GB" altLang="en-US" sz="2400" b="0">
              <a:solidFill>
                <a:srgbClr val="FF0000"/>
              </a:solidFill>
              <a:latin typeface="Tahoma" panose="020B0604030504040204" pitchFamily="34" charset="0"/>
            </a:endParaRPr>
          </a:p>
        </p:txBody>
      </p:sp>
      <p:pic>
        <p:nvPicPr>
          <p:cNvPr id="21812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9113" y="836613"/>
            <a:ext cx="3544887" cy="4033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8125" name="Text Box 13"/>
          <p:cNvSpPr txBox="1">
            <a:spLocks noChangeArrowheads="1"/>
          </p:cNvSpPr>
          <p:nvPr/>
        </p:nvSpPr>
        <p:spPr bwMode="auto">
          <a:xfrm>
            <a:off x="5867400" y="4941888"/>
            <a:ext cx="3048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altLang="en-US" sz="2400" b="0">
                <a:latin typeface="Tahoma" panose="020B0604030504040204" pitchFamily="34" charset="0"/>
              </a:rPr>
              <a:t>University of Ferrara</a:t>
            </a:r>
            <a:endParaRPr lang="en-GB" altLang="en-US" sz="2400" b="0">
              <a:latin typeface="Tahoma" panose="020B0604030504040204" pitchFamily="34" charset="0"/>
            </a:endParaRPr>
          </a:p>
        </p:txBody>
      </p:sp>
      <p:pic>
        <p:nvPicPr>
          <p:cNvPr id="218126" name="Picture 14" descr="Sviluppo Lato Porta di due Paret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908050"/>
            <a:ext cx="5256212" cy="2527300"/>
          </a:xfrm>
          <a:prstGeom prst="rect">
            <a:avLst/>
          </a:prstGeom>
          <a:noFill/>
          <a:ln w="66675" cmpd="thinThick">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218127" name="Text Box 15"/>
          <p:cNvSpPr txBox="1">
            <a:spLocks noChangeArrowheads="1"/>
          </p:cNvSpPr>
          <p:nvPr/>
        </p:nvSpPr>
        <p:spPr bwMode="auto">
          <a:xfrm>
            <a:off x="107950" y="908050"/>
            <a:ext cx="43195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it-IT" altLang="en-US" sz="2400" b="0">
                <a:solidFill>
                  <a:srgbClr val="00FFFF"/>
                </a:solidFill>
                <a:latin typeface="Tahoma" panose="020B0604030504040204" pitchFamily="34" charset="0"/>
              </a:rPr>
              <a:t>ASK (UNIPR) – Reggio Emilia</a:t>
            </a:r>
            <a:endParaRPr lang="en-GB" altLang="en-US" sz="2400" b="0">
              <a:solidFill>
                <a:srgbClr val="00FFFF"/>
              </a:solidFill>
              <a:latin typeface="Tahoma" panose="020B0604030504040204" pitchFamily="34" charset="0"/>
            </a:endParaRPr>
          </a:p>
        </p:txBody>
      </p:sp>
      <p:pic>
        <p:nvPicPr>
          <p:cNvPr id="218128" name="Picture 16" descr="amb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38200" cy="83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25357"/>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1116013" y="0"/>
            <a:ext cx="7435850" cy="908050"/>
          </a:xfrm>
          <a:noFill/>
          <a:ln/>
        </p:spPr>
        <p:txBody>
          <a:bodyPr/>
          <a:lstStyle/>
          <a:p>
            <a:r>
              <a:rPr lang="it-IT" altLang="en-US" sz="3600" b="1">
                <a:solidFill>
                  <a:schemeClr val="tx1"/>
                </a:solidFill>
              </a:rPr>
              <a:t>Rooms for Ambisonics playback</a:t>
            </a:r>
            <a:endParaRPr lang="en-US" altLang="en-US" sz="3600" b="1">
              <a:solidFill>
                <a:schemeClr val="tx1"/>
              </a:solidFill>
            </a:endParaRPr>
          </a:p>
        </p:txBody>
      </p:sp>
      <p:sp>
        <p:nvSpPr>
          <p:cNvPr id="246787" name="Rectangle 3"/>
          <p:cNvSpPr>
            <a:spLocks noChangeArrowheads="1"/>
          </p:cNvSpPr>
          <p:nvPr/>
        </p:nvSpPr>
        <p:spPr bwMode="auto">
          <a:xfrm>
            <a:off x="3124200" y="259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46788" name="Rectangle 4"/>
          <p:cNvSpPr>
            <a:spLocks noChangeArrowheads="1"/>
          </p:cNvSpPr>
          <p:nvPr/>
        </p:nvSpPr>
        <p:spPr bwMode="auto">
          <a:xfrm>
            <a:off x="3133725" y="2752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46789" name="Rectangle 5"/>
          <p:cNvSpPr>
            <a:spLocks noChangeArrowheads="1"/>
          </p:cNvSpPr>
          <p:nvPr/>
        </p:nvSpPr>
        <p:spPr bwMode="auto">
          <a:xfrm>
            <a:off x="3367088" y="1819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46790" name="Rectangle 6"/>
          <p:cNvSpPr>
            <a:spLocks noChangeArrowheads="1"/>
          </p:cNvSpPr>
          <p:nvPr/>
        </p:nvSpPr>
        <p:spPr bwMode="auto">
          <a:xfrm>
            <a:off x="313372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46791" name="Rectangle 7"/>
          <p:cNvSpPr>
            <a:spLocks noChangeArrowheads="1"/>
          </p:cNvSpPr>
          <p:nvPr/>
        </p:nvSpPr>
        <p:spPr bwMode="auto">
          <a:xfrm>
            <a:off x="1828800" y="2724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46792" name="Rectangle 8"/>
          <p:cNvSpPr>
            <a:spLocks noChangeArrowheads="1"/>
          </p:cNvSpPr>
          <p:nvPr/>
        </p:nvSpPr>
        <p:spPr bwMode="auto">
          <a:xfrm>
            <a:off x="2952750" y="221456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GB"/>
          </a:p>
        </p:txBody>
      </p:sp>
      <p:sp>
        <p:nvSpPr>
          <p:cNvPr id="246793" name="Rectangle 9"/>
          <p:cNvSpPr>
            <a:spLocks noChangeArrowheads="1"/>
          </p:cNvSpPr>
          <p:nvPr/>
        </p:nvSpPr>
        <p:spPr bwMode="auto">
          <a:xfrm>
            <a:off x="2952750" y="203835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GB"/>
          </a:p>
        </p:txBody>
      </p:sp>
      <p:sp>
        <p:nvSpPr>
          <p:cNvPr id="246795" name="Text Box 11"/>
          <p:cNvSpPr txBox="1">
            <a:spLocks noChangeArrowheads="1"/>
          </p:cNvSpPr>
          <p:nvPr/>
        </p:nvSpPr>
        <p:spPr bwMode="auto">
          <a:xfrm>
            <a:off x="1908175" y="6165850"/>
            <a:ext cx="597693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altLang="en-US" sz="2400" b="0">
                <a:solidFill>
                  <a:srgbClr val="FF0000"/>
                </a:solidFill>
                <a:latin typeface="Tahoma" panose="020B0604030504040204" pitchFamily="34" charset="0"/>
              </a:rPr>
              <a:t>University of Parma (Casa della Musica)</a:t>
            </a:r>
            <a:endParaRPr lang="en-GB" altLang="en-US" sz="2400" b="0">
              <a:solidFill>
                <a:srgbClr val="FF0000"/>
              </a:solidFill>
              <a:latin typeface="Tahoma" panose="020B0604030504040204" pitchFamily="34" charset="0"/>
            </a:endParaRPr>
          </a:p>
        </p:txBody>
      </p:sp>
      <p:pic>
        <p:nvPicPr>
          <p:cNvPr id="246800" name="Picture 16" descr="amb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246801" name="Picture 17" descr="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981075"/>
            <a:ext cx="6911975" cy="50117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2679"/>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457200" y="44450"/>
            <a:ext cx="8229600" cy="922338"/>
          </a:xfrm>
        </p:spPr>
        <p:txBody>
          <a:bodyPr/>
          <a:lstStyle/>
          <a:p>
            <a:r>
              <a:rPr lang="en-GB" altLang="en-US" sz="3600" b="1"/>
              <a:t>BRAHMA: 4-channels recorder</a:t>
            </a:r>
          </a:p>
        </p:txBody>
      </p:sp>
      <p:sp>
        <p:nvSpPr>
          <p:cNvPr id="284675" name="Rectangle 3"/>
          <p:cNvSpPr>
            <a:spLocks noGrp="1" noChangeArrowheads="1"/>
          </p:cNvSpPr>
          <p:nvPr>
            <p:ph type="body" idx="1"/>
          </p:nvPr>
        </p:nvSpPr>
        <p:spPr>
          <a:xfrm>
            <a:off x="457200" y="1052513"/>
            <a:ext cx="8435975" cy="1252537"/>
          </a:xfrm>
        </p:spPr>
        <p:txBody>
          <a:bodyPr/>
          <a:lstStyle/>
          <a:p>
            <a:r>
              <a:rPr lang="en-GB" altLang="en-US" sz="2400"/>
              <a:t>A Zoom H2 digital sound recorder is modified in India, allowing 4 independent inputs with phantom power supply</a:t>
            </a:r>
          </a:p>
        </p:txBody>
      </p:sp>
      <p:pic>
        <p:nvPicPr>
          <p:cNvPr id="284676" name="Picture 4" descr="P10106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989138"/>
            <a:ext cx="5481637" cy="42243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23963"/>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457200" y="0"/>
            <a:ext cx="8229600" cy="1143000"/>
          </a:xfrm>
        </p:spPr>
        <p:txBody>
          <a:bodyPr/>
          <a:lstStyle/>
          <a:p>
            <a:r>
              <a:rPr lang="en-GB" altLang="en-US" sz="3600" b="1"/>
              <a:t>Goals</a:t>
            </a:r>
          </a:p>
        </p:txBody>
      </p:sp>
      <p:sp>
        <p:nvSpPr>
          <p:cNvPr id="244739" name="Rectangle 3"/>
          <p:cNvSpPr>
            <a:spLocks noGrp="1" noChangeArrowheads="1"/>
          </p:cNvSpPr>
          <p:nvPr>
            <p:ph type="body" idx="1"/>
          </p:nvPr>
        </p:nvSpPr>
        <p:spPr>
          <a:xfrm>
            <a:off x="468313" y="1101725"/>
            <a:ext cx="8229600" cy="5072063"/>
          </a:xfrm>
        </p:spPr>
        <p:txBody>
          <a:bodyPr/>
          <a:lstStyle/>
          <a:p>
            <a:pPr>
              <a:spcBef>
                <a:spcPct val="50000"/>
              </a:spcBef>
            </a:pPr>
            <a:r>
              <a:rPr lang="en-GB" altLang="en-US" sz="2800"/>
              <a:t>Explanation of the Ambisonics technology, as currently employed in room acoustics</a:t>
            </a:r>
          </a:p>
          <a:p>
            <a:pPr>
              <a:spcBef>
                <a:spcPct val="50000"/>
              </a:spcBef>
            </a:pPr>
            <a:r>
              <a:rPr lang="en-GB" altLang="en-US" sz="2800"/>
              <a:t>Brahma: the first underwater 4-channels digital sound recorder</a:t>
            </a:r>
          </a:p>
          <a:p>
            <a:pPr>
              <a:spcBef>
                <a:spcPct val="50000"/>
              </a:spcBef>
            </a:pPr>
            <a:r>
              <a:rPr lang="en-GB" altLang="en-US" sz="2800"/>
              <a:t>A tetrahedrical hydrophone array for  Brahma</a:t>
            </a:r>
          </a:p>
          <a:p>
            <a:pPr>
              <a:spcBef>
                <a:spcPct val="50000"/>
              </a:spcBef>
            </a:pPr>
            <a:r>
              <a:rPr lang="en-GB" altLang="en-US" sz="2800"/>
              <a:t>Sound source localization from Ambisonics </a:t>
            </a:r>
            <a:br>
              <a:rPr lang="en-GB" altLang="en-US" sz="2800"/>
            </a:br>
            <a:r>
              <a:rPr lang="en-GB" altLang="en-US" sz="2800"/>
              <a:t>(B-format) recordings</a:t>
            </a:r>
          </a:p>
          <a:p>
            <a:pPr>
              <a:spcBef>
                <a:spcPct val="50000"/>
              </a:spcBef>
            </a:pPr>
            <a:r>
              <a:rPr lang="en-GB" altLang="en-US" sz="2800"/>
              <a:t>Noise immission mapping employing a modified version of the CITYMAP computer program</a:t>
            </a:r>
          </a:p>
          <a:p>
            <a:endParaRPr lang="en-GB" altLang="en-US" sz="2800"/>
          </a:p>
        </p:txBody>
      </p:sp>
    </p:spTree>
  </p:cSld>
  <p:clrMapOvr>
    <a:masterClrMapping/>
  </p:clrMapOvr>
  <p:transition advTm="4041"/>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457200" y="44450"/>
            <a:ext cx="8229600" cy="922338"/>
          </a:xfrm>
        </p:spPr>
        <p:txBody>
          <a:bodyPr/>
          <a:lstStyle/>
          <a:p>
            <a:r>
              <a:rPr lang="en-GB" altLang="en-US" sz="3600" b="1"/>
              <a:t>BRAHMA: 4-channels recorder</a:t>
            </a:r>
          </a:p>
        </p:txBody>
      </p:sp>
      <p:sp>
        <p:nvSpPr>
          <p:cNvPr id="285699" name="Rectangle 3"/>
          <p:cNvSpPr>
            <a:spLocks noGrp="1" noChangeArrowheads="1"/>
          </p:cNvSpPr>
          <p:nvPr>
            <p:ph type="body" idx="1"/>
          </p:nvPr>
        </p:nvSpPr>
        <p:spPr>
          <a:xfrm>
            <a:off x="457200" y="1052513"/>
            <a:ext cx="8435975" cy="1252537"/>
          </a:xfrm>
        </p:spPr>
        <p:txBody>
          <a:bodyPr/>
          <a:lstStyle/>
          <a:p>
            <a:r>
              <a:rPr lang="en-GB" altLang="en-US" sz="2400"/>
              <a:t>The standard microphone system is usually a terahedrical probe equipped with 4 cardioid electrect microphones</a:t>
            </a:r>
          </a:p>
        </p:txBody>
      </p:sp>
      <p:pic>
        <p:nvPicPr>
          <p:cNvPr id="285703" name="Picture 7" descr="PB270006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2024063"/>
            <a:ext cx="5616575" cy="4213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0032"/>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0" y="44450"/>
            <a:ext cx="9144000" cy="922338"/>
          </a:xfrm>
        </p:spPr>
        <p:txBody>
          <a:bodyPr/>
          <a:lstStyle/>
          <a:p>
            <a:r>
              <a:rPr lang="en-GB" altLang="en-US" sz="3600" b="1"/>
              <a:t>Hydrophones for Brahma</a:t>
            </a:r>
          </a:p>
        </p:txBody>
      </p:sp>
      <p:sp>
        <p:nvSpPr>
          <p:cNvPr id="338947" name="Rectangle 3"/>
          <p:cNvSpPr>
            <a:spLocks noGrp="1" noChangeArrowheads="1"/>
          </p:cNvSpPr>
          <p:nvPr>
            <p:ph type="body" idx="1"/>
          </p:nvPr>
        </p:nvSpPr>
        <p:spPr>
          <a:xfrm>
            <a:off x="539750" y="1052513"/>
            <a:ext cx="8353425" cy="5472112"/>
          </a:xfrm>
        </p:spPr>
        <p:txBody>
          <a:bodyPr/>
          <a:lstStyle/>
          <a:p>
            <a:r>
              <a:rPr lang="en-GB" altLang="en-US" sz="2400"/>
              <a:t>Brahma provides phantom power (5V) for transducers equipped with integral electronics. Hence the ideal hydrophone is the Acquarian Audio H2A:</a:t>
            </a:r>
          </a:p>
          <a:p>
            <a:pPr>
              <a:buFontTx/>
              <a:buNone/>
            </a:pPr>
            <a:endParaRPr lang="en-GB" altLang="en-US" sz="2400"/>
          </a:p>
        </p:txBody>
      </p:sp>
      <p:pic>
        <p:nvPicPr>
          <p:cNvPr id="3389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975" y="2452688"/>
            <a:ext cx="1081088"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949" name="Text Box 5"/>
          <p:cNvSpPr txBox="1">
            <a:spLocks noChangeArrowheads="1"/>
          </p:cNvSpPr>
          <p:nvPr/>
        </p:nvSpPr>
        <p:spPr bwMode="auto">
          <a:xfrm>
            <a:off x="3492500" y="2430463"/>
            <a:ext cx="547211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600"/>
              <a:t>Aquarian Audio Products</a:t>
            </a:r>
          </a:p>
          <a:p>
            <a:r>
              <a:rPr lang="en-GB" altLang="en-US" sz="1600" b="0"/>
              <a:t>A division of AFAB Enterprises</a:t>
            </a:r>
          </a:p>
          <a:p>
            <a:r>
              <a:rPr lang="en-GB" altLang="en-US" sz="1600" b="0"/>
              <a:t>1004 Commercial Ave. #225 Anacortes, WA 98221 USA</a:t>
            </a:r>
          </a:p>
          <a:p>
            <a:r>
              <a:rPr lang="en-GB" altLang="en-US" sz="1600" b="0"/>
              <a:t>(360) 299-0372 </a:t>
            </a:r>
            <a:r>
              <a:rPr lang="en-GB" altLang="en-US" sz="1600">
                <a:solidFill>
                  <a:srgbClr val="0000FF"/>
                </a:solidFill>
              </a:rPr>
              <a:t>www.AquarianAudio.com</a:t>
            </a:r>
          </a:p>
        </p:txBody>
      </p:sp>
      <p:pic>
        <p:nvPicPr>
          <p:cNvPr id="3389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3716338"/>
            <a:ext cx="8280400" cy="281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951" name="Picture 7" descr="AquarianH2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2276475"/>
            <a:ext cx="1811338" cy="4183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30094"/>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457200" y="44450"/>
            <a:ext cx="8229600" cy="922338"/>
          </a:xfrm>
        </p:spPr>
        <p:txBody>
          <a:bodyPr/>
          <a:lstStyle/>
          <a:p>
            <a:r>
              <a:rPr lang="en-GB" altLang="en-US" sz="3600" b="1"/>
              <a:t>Underwater probe for Brahma</a:t>
            </a:r>
          </a:p>
        </p:txBody>
      </p:sp>
      <p:sp>
        <p:nvSpPr>
          <p:cNvPr id="335875" name="Rectangle 3"/>
          <p:cNvSpPr>
            <a:spLocks noGrp="1" noChangeArrowheads="1"/>
          </p:cNvSpPr>
          <p:nvPr>
            <p:ph type="body" idx="1"/>
          </p:nvPr>
        </p:nvSpPr>
        <p:spPr>
          <a:xfrm>
            <a:off x="457200" y="1052513"/>
            <a:ext cx="8435975" cy="1252537"/>
          </a:xfrm>
        </p:spPr>
        <p:txBody>
          <a:bodyPr/>
          <a:lstStyle/>
          <a:p>
            <a:r>
              <a:rPr lang="en-GB" altLang="en-US" sz="2400"/>
              <a:t>For underwater recordings, a special setup of 4 screw-mounted hydrophones is available:</a:t>
            </a:r>
          </a:p>
        </p:txBody>
      </p:sp>
      <p:pic>
        <p:nvPicPr>
          <p:cNvPr id="335878" name="Picture 6" descr="24072009119 (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84375"/>
            <a:ext cx="5584825"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0032"/>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Oval 2"/>
          <p:cNvSpPr>
            <a:spLocks noChangeArrowheads="1"/>
          </p:cNvSpPr>
          <p:nvPr/>
        </p:nvSpPr>
        <p:spPr bwMode="auto">
          <a:xfrm>
            <a:off x="1187450" y="4797425"/>
            <a:ext cx="288925" cy="360363"/>
          </a:xfrm>
          <a:prstGeom prst="ellipse">
            <a:avLst/>
          </a:prstGeom>
          <a:solidFill>
            <a:schemeClr val="bg2"/>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339971" name="Rectangle 3"/>
          <p:cNvSpPr>
            <a:spLocks noChangeArrowheads="1"/>
          </p:cNvSpPr>
          <p:nvPr/>
        </p:nvSpPr>
        <p:spPr bwMode="auto">
          <a:xfrm>
            <a:off x="1331913" y="4724400"/>
            <a:ext cx="215900" cy="504825"/>
          </a:xfrm>
          <a:prstGeom prst="rect">
            <a:avLst/>
          </a:prstGeom>
          <a:solidFill>
            <a:schemeClr val="bg2"/>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339972" name="Rectangle 4"/>
          <p:cNvSpPr>
            <a:spLocks noGrp="1" noChangeArrowheads="1"/>
          </p:cNvSpPr>
          <p:nvPr>
            <p:ph type="title"/>
          </p:nvPr>
        </p:nvSpPr>
        <p:spPr>
          <a:xfrm>
            <a:off x="457200" y="44450"/>
            <a:ext cx="8229600" cy="922338"/>
          </a:xfrm>
        </p:spPr>
        <p:txBody>
          <a:bodyPr/>
          <a:lstStyle/>
          <a:p>
            <a:r>
              <a:rPr lang="en-GB" altLang="en-US" sz="3600" b="1"/>
              <a:t>Underwater case for Brahma</a:t>
            </a:r>
          </a:p>
        </p:txBody>
      </p:sp>
      <p:sp>
        <p:nvSpPr>
          <p:cNvPr id="339973" name="Rectangle 5"/>
          <p:cNvSpPr>
            <a:spLocks noGrp="1" noChangeArrowheads="1"/>
          </p:cNvSpPr>
          <p:nvPr>
            <p:ph type="body" idx="1"/>
          </p:nvPr>
        </p:nvSpPr>
        <p:spPr>
          <a:xfrm>
            <a:off x="539750" y="1052513"/>
            <a:ext cx="8353425" cy="5472112"/>
          </a:xfrm>
        </p:spPr>
        <p:txBody>
          <a:bodyPr/>
          <a:lstStyle/>
          <a:p>
            <a:r>
              <a:rPr lang="en-GB" altLang="en-US" sz="2400"/>
              <a:t>Due to the small size (like a cigarette packet) it is easy to insert the Brahma inside a waterproof cylindrical container, sealed with O-rings</a:t>
            </a:r>
          </a:p>
          <a:p>
            <a:r>
              <a:rPr lang="en-GB" altLang="en-US" sz="2400"/>
              <a:t>An external lead-acid battery can be included for continuous operation up to one week (in level-activated recording mode)</a:t>
            </a:r>
          </a:p>
        </p:txBody>
      </p:sp>
      <p:sp>
        <p:nvSpPr>
          <p:cNvPr id="339974" name="Rectangle 6"/>
          <p:cNvSpPr>
            <a:spLocks noChangeArrowheads="1"/>
          </p:cNvSpPr>
          <p:nvPr/>
        </p:nvSpPr>
        <p:spPr bwMode="auto">
          <a:xfrm>
            <a:off x="1619250" y="4221163"/>
            <a:ext cx="360363" cy="1584325"/>
          </a:xfrm>
          <a:prstGeom prst="rect">
            <a:avLst/>
          </a:prstGeom>
          <a:solidFill>
            <a:schemeClr val="accent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339975" name="Rectangle 7"/>
          <p:cNvSpPr>
            <a:spLocks noChangeArrowheads="1"/>
          </p:cNvSpPr>
          <p:nvPr/>
        </p:nvSpPr>
        <p:spPr bwMode="auto">
          <a:xfrm>
            <a:off x="7883525" y="4221163"/>
            <a:ext cx="360363" cy="1584325"/>
          </a:xfrm>
          <a:prstGeom prst="rect">
            <a:avLst/>
          </a:prstGeom>
          <a:solidFill>
            <a:schemeClr val="accent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339976" name="Rectangle 8"/>
          <p:cNvSpPr>
            <a:spLocks noChangeArrowheads="1"/>
          </p:cNvSpPr>
          <p:nvPr/>
        </p:nvSpPr>
        <p:spPr bwMode="auto">
          <a:xfrm>
            <a:off x="1547813" y="4149725"/>
            <a:ext cx="71437" cy="1727200"/>
          </a:xfrm>
          <a:prstGeom prst="rect">
            <a:avLst/>
          </a:prstGeom>
          <a:solidFill>
            <a:schemeClr val="accent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339977" name="Rectangle 9"/>
          <p:cNvSpPr>
            <a:spLocks noChangeArrowheads="1"/>
          </p:cNvSpPr>
          <p:nvPr/>
        </p:nvSpPr>
        <p:spPr bwMode="auto">
          <a:xfrm>
            <a:off x="8245475" y="4149725"/>
            <a:ext cx="71438" cy="1727200"/>
          </a:xfrm>
          <a:prstGeom prst="rect">
            <a:avLst/>
          </a:prstGeom>
          <a:solidFill>
            <a:schemeClr val="accent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339978" name="Rectangle 10"/>
          <p:cNvSpPr>
            <a:spLocks noChangeArrowheads="1"/>
          </p:cNvSpPr>
          <p:nvPr/>
        </p:nvSpPr>
        <p:spPr bwMode="auto">
          <a:xfrm>
            <a:off x="1547813" y="4221163"/>
            <a:ext cx="144462" cy="1584325"/>
          </a:xfrm>
          <a:prstGeom prst="rect">
            <a:avLst/>
          </a:prstGeom>
          <a:solidFill>
            <a:schemeClr val="accent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339979" name="Rectangle 11"/>
          <p:cNvSpPr>
            <a:spLocks noChangeArrowheads="1"/>
          </p:cNvSpPr>
          <p:nvPr/>
        </p:nvSpPr>
        <p:spPr bwMode="auto">
          <a:xfrm>
            <a:off x="8172450" y="4221163"/>
            <a:ext cx="144463" cy="1584325"/>
          </a:xfrm>
          <a:prstGeom prst="rect">
            <a:avLst/>
          </a:prstGeom>
          <a:solidFill>
            <a:schemeClr val="accent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339980" name="Rectangle 12"/>
          <p:cNvSpPr>
            <a:spLocks noChangeArrowheads="1"/>
          </p:cNvSpPr>
          <p:nvPr/>
        </p:nvSpPr>
        <p:spPr bwMode="auto">
          <a:xfrm>
            <a:off x="1619250" y="4149725"/>
            <a:ext cx="6624638" cy="71438"/>
          </a:xfrm>
          <a:prstGeom prst="rect">
            <a:avLst/>
          </a:prstGeom>
          <a:solidFill>
            <a:schemeClr val="accent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339981" name="Rectangle 13"/>
          <p:cNvSpPr>
            <a:spLocks noChangeArrowheads="1"/>
          </p:cNvSpPr>
          <p:nvPr/>
        </p:nvSpPr>
        <p:spPr bwMode="auto">
          <a:xfrm>
            <a:off x="1619250" y="5805488"/>
            <a:ext cx="6624638" cy="71437"/>
          </a:xfrm>
          <a:prstGeom prst="rect">
            <a:avLst/>
          </a:prstGeom>
          <a:solidFill>
            <a:schemeClr val="accent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339982" name="Oval 14"/>
          <p:cNvSpPr>
            <a:spLocks noChangeArrowheads="1"/>
          </p:cNvSpPr>
          <p:nvPr/>
        </p:nvSpPr>
        <p:spPr bwMode="auto">
          <a:xfrm>
            <a:off x="1692275" y="5734050"/>
            <a:ext cx="71438" cy="71438"/>
          </a:xfrm>
          <a:prstGeom prst="ellipse">
            <a:avLst/>
          </a:prstGeom>
          <a:solidFill>
            <a:schemeClr val="tx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339983" name="Oval 15"/>
          <p:cNvSpPr>
            <a:spLocks noChangeArrowheads="1"/>
          </p:cNvSpPr>
          <p:nvPr/>
        </p:nvSpPr>
        <p:spPr bwMode="auto">
          <a:xfrm>
            <a:off x="1835150" y="5734050"/>
            <a:ext cx="71438" cy="71438"/>
          </a:xfrm>
          <a:prstGeom prst="ellipse">
            <a:avLst/>
          </a:prstGeom>
          <a:solidFill>
            <a:schemeClr val="tx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339984" name="Oval 16"/>
          <p:cNvSpPr>
            <a:spLocks noChangeArrowheads="1"/>
          </p:cNvSpPr>
          <p:nvPr/>
        </p:nvSpPr>
        <p:spPr bwMode="auto">
          <a:xfrm>
            <a:off x="1835150" y="4221163"/>
            <a:ext cx="71438" cy="71437"/>
          </a:xfrm>
          <a:prstGeom prst="ellipse">
            <a:avLst/>
          </a:prstGeom>
          <a:solidFill>
            <a:schemeClr val="tx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339985" name="Oval 17"/>
          <p:cNvSpPr>
            <a:spLocks noChangeArrowheads="1"/>
          </p:cNvSpPr>
          <p:nvPr/>
        </p:nvSpPr>
        <p:spPr bwMode="auto">
          <a:xfrm>
            <a:off x="1692275" y="4221163"/>
            <a:ext cx="71438" cy="71437"/>
          </a:xfrm>
          <a:prstGeom prst="ellipse">
            <a:avLst/>
          </a:prstGeom>
          <a:solidFill>
            <a:schemeClr val="tx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339986" name="Oval 18"/>
          <p:cNvSpPr>
            <a:spLocks noChangeArrowheads="1"/>
          </p:cNvSpPr>
          <p:nvPr/>
        </p:nvSpPr>
        <p:spPr bwMode="auto">
          <a:xfrm>
            <a:off x="7958138" y="5734050"/>
            <a:ext cx="71437" cy="71438"/>
          </a:xfrm>
          <a:prstGeom prst="ellipse">
            <a:avLst/>
          </a:prstGeom>
          <a:solidFill>
            <a:schemeClr val="tx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339987" name="Oval 19"/>
          <p:cNvSpPr>
            <a:spLocks noChangeArrowheads="1"/>
          </p:cNvSpPr>
          <p:nvPr/>
        </p:nvSpPr>
        <p:spPr bwMode="auto">
          <a:xfrm>
            <a:off x="8101013" y="5734050"/>
            <a:ext cx="71437" cy="71438"/>
          </a:xfrm>
          <a:prstGeom prst="ellipse">
            <a:avLst/>
          </a:prstGeom>
          <a:solidFill>
            <a:schemeClr val="tx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339988" name="Oval 20"/>
          <p:cNvSpPr>
            <a:spLocks noChangeArrowheads="1"/>
          </p:cNvSpPr>
          <p:nvPr/>
        </p:nvSpPr>
        <p:spPr bwMode="auto">
          <a:xfrm>
            <a:off x="8101013" y="4221163"/>
            <a:ext cx="71437" cy="71437"/>
          </a:xfrm>
          <a:prstGeom prst="ellipse">
            <a:avLst/>
          </a:prstGeom>
          <a:solidFill>
            <a:schemeClr val="tx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339989" name="Oval 21"/>
          <p:cNvSpPr>
            <a:spLocks noChangeArrowheads="1"/>
          </p:cNvSpPr>
          <p:nvPr/>
        </p:nvSpPr>
        <p:spPr bwMode="auto">
          <a:xfrm>
            <a:off x="7958138" y="4221163"/>
            <a:ext cx="71437" cy="71437"/>
          </a:xfrm>
          <a:prstGeom prst="ellipse">
            <a:avLst/>
          </a:prstGeom>
          <a:solidFill>
            <a:schemeClr val="tx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339990" name="Oval 22"/>
          <p:cNvSpPr>
            <a:spLocks noChangeArrowheads="1"/>
          </p:cNvSpPr>
          <p:nvPr/>
        </p:nvSpPr>
        <p:spPr bwMode="auto">
          <a:xfrm>
            <a:off x="1187450" y="4797425"/>
            <a:ext cx="288925" cy="360363"/>
          </a:xfrm>
          <a:prstGeom prst="ellipse">
            <a:avLst/>
          </a:prstGeom>
          <a:solidFill>
            <a:schemeClr val="bg2"/>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339991" name="Text Box 23"/>
          <p:cNvSpPr txBox="1">
            <a:spLocks noChangeArrowheads="1"/>
          </p:cNvSpPr>
          <p:nvPr/>
        </p:nvSpPr>
        <p:spPr bwMode="auto">
          <a:xfrm>
            <a:off x="179388" y="4581525"/>
            <a:ext cx="1028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altLang="en-US"/>
              <a:t>cable</a:t>
            </a:r>
          </a:p>
        </p:txBody>
      </p:sp>
      <p:sp>
        <p:nvSpPr>
          <p:cNvPr id="339992" name="Rectangle 24"/>
          <p:cNvSpPr>
            <a:spLocks noChangeArrowheads="1"/>
          </p:cNvSpPr>
          <p:nvPr/>
        </p:nvSpPr>
        <p:spPr bwMode="auto">
          <a:xfrm>
            <a:off x="1547813" y="4797425"/>
            <a:ext cx="431800" cy="360363"/>
          </a:xfrm>
          <a:prstGeom prst="rect">
            <a:avLst/>
          </a:prstGeom>
          <a:solidFill>
            <a:schemeClr val="bg2"/>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339993" name="Rectangle 25"/>
          <p:cNvSpPr>
            <a:spLocks noChangeArrowheads="1"/>
          </p:cNvSpPr>
          <p:nvPr/>
        </p:nvSpPr>
        <p:spPr bwMode="auto">
          <a:xfrm>
            <a:off x="828675" y="4941888"/>
            <a:ext cx="1439863" cy="71437"/>
          </a:xfrm>
          <a:prstGeom prst="rect">
            <a:avLst/>
          </a:prstGeom>
          <a:solidFill>
            <a:schemeClr val="tx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pic>
        <p:nvPicPr>
          <p:cNvPr id="339994" name="Picture 26" descr="P1010595-hori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4306888"/>
            <a:ext cx="3455988" cy="1352550"/>
          </a:xfrm>
          <a:prstGeom prst="rect">
            <a:avLst/>
          </a:prstGeom>
          <a:noFill/>
          <a:extLst>
            <a:ext uri="{909E8E84-426E-40DD-AFC4-6F175D3DCCD1}">
              <a14:hiddenFill xmlns:a14="http://schemas.microsoft.com/office/drawing/2010/main">
                <a:solidFill>
                  <a:srgbClr val="FFFFFF"/>
                </a:solidFill>
              </a14:hiddenFill>
            </a:ext>
          </a:extLst>
        </p:spPr>
      </p:pic>
      <p:sp>
        <p:nvSpPr>
          <p:cNvPr id="339995" name="Rectangle 27"/>
          <p:cNvSpPr>
            <a:spLocks noChangeArrowheads="1"/>
          </p:cNvSpPr>
          <p:nvPr/>
        </p:nvSpPr>
        <p:spPr bwMode="auto">
          <a:xfrm>
            <a:off x="6084888" y="4365625"/>
            <a:ext cx="1511300" cy="1296988"/>
          </a:xfrm>
          <a:prstGeom prst="rect">
            <a:avLst/>
          </a:prstGeom>
          <a:solidFill>
            <a:srgbClr val="FFFF99"/>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339996" name="Text Box 28"/>
          <p:cNvSpPr txBox="1">
            <a:spLocks noChangeArrowheads="1"/>
          </p:cNvSpPr>
          <p:nvPr/>
        </p:nvSpPr>
        <p:spPr bwMode="auto">
          <a:xfrm>
            <a:off x="5867400" y="5373688"/>
            <a:ext cx="20177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200"/>
              <a:t>6V 12 Ah battery</a:t>
            </a:r>
          </a:p>
        </p:txBody>
      </p:sp>
      <p:sp>
        <p:nvSpPr>
          <p:cNvPr id="339997" name="Rectangle 29"/>
          <p:cNvSpPr>
            <a:spLocks noChangeArrowheads="1"/>
          </p:cNvSpPr>
          <p:nvPr/>
        </p:nvSpPr>
        <p:spPr bwMode="auto">
          <a:xfrm>
            <a:off x="6227763" y="5230813"/>
            <a:ext cx="1223962" cy="73025"/>
          </a:xfrm>
          <a:prstGeom prst="rect">
            <a:avLst/>
          </a:prstGeom>
          <a:solidFill>
            <a:schemeClr val="tx2"/>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339998" name="Rectangle 30"/>
          <p:cNvSpPr>
            <a:spLocks noChangeArrowheads="1"/>
          </p:cNvSpPr>
          <p:nvPr/>
        </p:nvSpPr>
        <p:spPr bwMode="auto">
          <a:xfrm>
            <a:off x="6443663" y="5086350"/>
            <a:ext cx="793750" cy="71438"/>
          </a:xfrm>
          <a:prstGeom prst="rect">
            <a:avLst/>
          </a:prstGeom>
          <a:solidFill>
            <a:schemeClr val="tx2"/>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339999" name="Rectangle 31"/>
          <p:cNvSpPr>
            <a:spLocks noChangeArrowheads="1"/>
          </p:cNvSpPr>
          <p:nvPr/>
        </p:nvSpPr>
        <p:spPr bwMode="auto">
          <a:xfrm>
            <a:off x="6229350" y="4941888"/>
            <a:ext cx="1223963" cy="73025"/>
          </a:xfrm>
          <a:prstGeom prst="rect">
            <a:avLst/>
          </a:prstGeom>
          <a:solidFill>
            <a:schemeClr val="tx2"/>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340000" name="Rectangle 32"/>
          <p:cNvSpPr>
            <a:spLocks noChangeArrowheads="1"/>
          </p:cNvSpPr>
          <p:nvPr/>
        </p:nvSpPr>
        <p:spPr bwMode="auto">
          <a:xfrm>
            <a:off x="6443663" y="4797425"/>
            <a:ext cx="793750" cy="71438"/>
          </a:xfrm>
          <a:prstGeom prst="rect">
            <a:avLst/>
          </a:prstGeom>
          <a:solidFill>
            <a:schemeClr val="tx2"/>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340001" name="Rectangle 33"/>
          <p:cNvSpPr>
            <a:spLocks noChangeArrowheads="1"/>
          </p:cNvSpPr>
          <p:nvPr/>
        </p:nvSpPr>
        <p:spPr bwMode="auto">
          <a:xfrm>
            <a:off x="6229350" y="4654550"/>
            <a:ext cx="1223963" cy="73025"/>
          </a:xfrm>
          <a:prstGeom prst="rect">
            <a:avLst/>
          </a:prstGeom>
          <a:solidFill>
            <a:schemeClr val="tx2"/>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340002" name="Rectangle 34"/>
          <p:cNvSpPr>
            <a:spLocks noChangeArrowheads="1"/>
          </p:cNvSpPr>
          <p:nvPr/>
        </p:nvSpPr>
        <p:spPr bwMode="auto">
          <a:xfrm>
            <a:off x="6443663" y="4510088"/>
            <a:ext cx="793750" cy="71437"/>
          </a:xfrm>
          <a:prstGeom prst="rect">
            <a:avLst/>
          </a:prstGeom>
          <a:solidFill>
            <a:schemeClr val="tx2"/>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340003" name="Line 35"/>
          <p:cNvSpPr>
            <a:spLocks noChangeShapeType="1"/>
          </p:cNvSpPr>
          <p:nvPr/>
        </p:nvSpPr>
        <p:spPr bwMode="auto">
          <a:xfrm flipH="1">
            <a:off x="5508625" y="5445125"/>
            <a:ext cx="576263"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Tree>
  </p:cSld>
  <p:clrMapOvr>
    <a:masterClrMapping/>
  </p:clrMapOvr>
  <p:transition advTm="37617"/>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457200" y="44450"/>
            <a:ext cx="8229600" cy="922338"/>
          </a:xfrm>
        </p:spPr>
        <p:txBody>
          <a:bodyPr/>
          <a:lstStyle/>
          <a:p>
            <a:r>
              <a:rPr lang="en-GB" altLang="en-US" sz="3600" b="1"/>
              <a:t>BRAHMA: 4-channels recorder</a:t>
            </a:r>
          </a:p>
        </p:txBody>
      </p:sp>
      <p:sp>
        <p:nvSpPr>
          <p:cNvPr id="336899" name="Rectangle 3"/>
          <p:cNvSpPr>
            <a:spLocks noGrp="1" noChangeArrowheads="1"/>
          </p:cNvSpPr>
          <p:nvPr>
            <p:ph type="body" idx="1"/>
          </p:nvPr>
        </p:nvSpPr>
        <p:spPr>
          <a:xfrm>
            <a:off x="457200" y="1052513"/>
            <a:ext cx="8435975" cy="1252537"/>
          </a:xfrm>
        </p:spPr>
        <p:txBody>
          <a:bodyPr/>
          <a:lstStyle/>
          <a:p>
            <a:r>
              <a:rPr lang="en-GB" altLang="en-US" sz="2400"/>
              <a:t>The probe can be mounted on a weighted base, allowing for underwater placement of the recorded, inside a waterproof case. However, the cables are long enough (15m) also for keeping the recorder on the boat</a:t>
            </a:r>
          </a:p>
        </p:txBody>
      </p:sp>
      <p:pic>
        <p:nvPicPr>
          <p:cNvPr id="336902" name="Picture 6" descr="24072009122 (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413" y="2633663"/>
            <a:ext cx="285273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6903" name="Picture 7" descr="24072009123 (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4738" y="2652713"/>
            <a:ext cx="285273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0032"/>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279400" y="133350"/>
            <a:ext cx="8620125" cy="922338"/>
          </a:xfrm>
        </p:spPr>
        <p:txBody>
          <a:bodyPr/>
          <a:lstStyle/>
          <a:p>
            <a:r>
              <a:rPr lang="en-GB" altLang="en-US" sz="3600" b="1"/>
              <a:t>BRAHMA: 4-channels underwater recorder</a:t>
            </a:r>
          </a:p>
        </p:txBody>
      </p:sp>
      <p:sp>
        <p:nvSpPr>
          <p:cNvPr id="337923" name="Rectangle 3"/>
          <p:cNvSpPr>
            <a:spLocks noGrp="1" noChangeArrowheads="1"/>
          </p:cNvSpPr>
          <p:nvPr>
            <p:ph type="body" idx="1"/>
          </p:nvPr>
        </p:nvSpPr>
        <p:spPr>
          <a:xfrm>
            <a:off x="457200" y="1398588"/>
            <a:ext cx="8435975" cy="906462"/>
          </a:xfrm>
        </p:spPr>
        <p:txBody>
          <a:bodyPr/>
          <a:lstStyle/>
          <a:p>
            <a:r>
              <a:rPr lang="en-GB" altLang="en-US" sz="2400"/>
              <a:t>The system is aligned vertically by means of a bubble scope, and horizontally by means of a magnetic compass:</a:t>
            </a:r>
          </a:p>
        </p:txBody>
      </p:sp>
      <p:pic>
        <p:nvPicPr>
          <p:cNvPr id="337927" name="Picture 7" descr="bo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2374900"/>
            <a:ext cx="6899275"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0032"/>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279400" y="133350"/>
            <a:ext cx="8620125" cy="922338"/>
          </a:xfrm>
        </p:spPr>
        <p:txBody>
          <a:bodyPr/>
          <a:lstStyle/>
          <a:p>
            <a:r>
              <a:rPr lang="en-GB" altLang="en-US" sz="3600" b="1"/>
              <a:t>BRAHMA: 4-channels underwater recorder</a:t>
            </a:r>
          </a:p>
        </p:txBody>
      </p:sp>
      <p:sp>
        <p:nvSpPr>
          <p:cNvPr id="340995" name="Rectangle 3"/>
          <p:cNvSpPr>
            <a:spLocks noGrp="1" noChangeArrowheads="1"/>
          </p:cNvSpPr>
          <p:nvPr>
            <p:ph type="body" idx="1"/>
          </p:nvPr>
        </p:nvSpPr>
        <p:spPr>
          <a:xfrm>
            <a:off x="457200" y="1398588"/>
            <a:ext cx="8435975" cy="906462"/>
          </a:xfrm>
        </p:spPr>
        <p:txBody>
          <a:bodyPr/>
          <a:lstStyle/>
          <a:p>
            <a:r>
              <a:rPr lang="en-GB" altLang="en-US" sz="2400"/>
              <a:t>Once placed on the sea bed, the system is usually well accepted (and ignored) by the marine life:</a:t>
            </a:r>
          </a:p>
        </p:txBody>
      </p:sp>
      <p:pic>
        <p:nvPicPr>
          <p:cNvPr id="340998" name="Picture 6" descr="Probe-U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6550" y="2352675"/>
            <a:ext cx="5726113" cy="416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0032"/>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0" y="44450"/>
            <a:ext cx="9144000" cy="922338"/>
          </a:xfrm>
        </p:spPr>
        <p:txBody>
          <a:bodyPr/>
          <a:lstStyle/>
          <a:p>
            <a:r>
              <a:rPr lang="en-GB" altLang="en-US" sz="3600" b="1"/>
              <a:t>Brahmavolver: the processing software</a:t>
            </a:r>
          </a:p>
        </p:txBody>
      </p:sp>
      <p:sp>
        <p:nvSpPr>
          <p:cNvPr id="290819" name="Rectangle 3"/>
          <p:cNvSpPr>
            <a:spLocks noGrp="1" noChangeArrowheads="1"/>
          </p:cNvSpPr>
          <p:nvPr>
            <p:ph type="body" idx="1"/>
          </p:nvPr>
        </p:nvSpPr>
        <p:spPr>
          <a:xfrm>
            <a:off x="539750" y="1052513"/>
            <a:ext cx="8353425" cy="5472112"/>
          </a:xfrm>
        </p:spPr>
        <p:txBody>
          <a:bodyPr/>
          <a:lstStyle/>
          <a:p>
            <a:r>
              <a:rPr lang="en-GB" altLang="en-US" sz="2400"/>
              <a:t>Brahma records A-format signals. They can be converted to standard B-format by means of the Brahmavolver program, running on Linux / Windows / Mac-OSX</a:t>
            </a:r>
          </a:p>
        </p:txBody>
      </p:sp>
      <p:pic>
        <p:nvPicPr>
          <p:cNvPr id="290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493963"/>
            <a:ext cx="8785225" cy="295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29676"/>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457200" y="44450"/>
            <a:ext cx="8229600" cy="922338"/>
          </a:xfrm>
        </p:spPr>
        <p:txBody>
          <a:bodyPr/>
          <a:lstStyle/>
          <a:p>
            <a:r>
              <a:rPr lang="en-GB" altLang="en-US" sz="3600" b="1"/>
              <a:t>BRAHMA: technical specs</a:t>
            </a:r>
          </a:p>
        </p:txBody>
      </p:sp>
      <p:sp>
        <p:nvSpPr>
          <p:cNvPr id="287747" name="Rectangle 3"/>
          <p:cNvSpPr>
            <a:spLocks noGrp="1" noChangeArrowheads="1"/>
          </p:cNvSpPr>
          <p:nvPr>
            <p:ph type="body" idx="1"/>
          </p:nvPr>
        </p:nvSpPr>
        <p:spPr>
          <a:xfrm>
            <a:off x="539750" y="1052513"/>
            <a:ext cx="8353425" cy="5472112"/>
          </a:xfrm>
        </p:spPr>
        <p:txBody>
          <a:bodyPr/>
          <a:lstStyle/>
          <a:p>
            <a:r>
              <a:rPr lang="en-GB" altLang="en-US" sz="2400"/>
              <a:t>Sampling rates: 44.1 kHz, 48 kHz, 96 kHz (2 ch. only)</a:t>
            </a:r>
          </a:p>
          <a:p>
            <a:r>
              <a:rPr lang="en-GB" altLang="en-US" sz="2400"/>
              <a:t>Recording format: 1 or 2 stereo WAV files on SD card</a:t>
            </a:r>
          </a:p>
          <a:p>
            <a:r>
              <a:rPr lang="en-GB" altLang="en-US" sz="2400"/>
              <a:t>Bit Resolution: 16 or 24 bits</a:t>
            </a:r>
          </a:p>
          <a:p>
            <a:r>
              <a:rPr lang="en-GB" altLang="en-US" sz="2400"/>
              <a:t>3 fixed gain settings, with 20 dB steps (traceable)</a:t>
            </a:r>
          </a:p>
          <a:p>
            <a:r>
              <a:rPr lang="en-GB" altLang="en-US" sz="2400"/>
              <a:t>Memory usage: 1.9 Gbytes/h (@ 44.1 kHz, 24 bits, 4 ch.)</a:t>
            </a:r>
          </a:p>
          <a:p>
            <a:r>
              <a:rPr lang="en-GB" altLang="en-US" sz="2400"/>
              <a:t>Recording time: more than 16 hours (with 32 Gb SD card)</a:t>
            </a:r>
          </a:p>
          <a:p>
            <a:r>
              <a:rPr lang="en-GB" altLang="en-US" sz="2400"/>
              <a:t>Power Supply: 6 V DC, 200 mA max</a:t>
            </a:r>
          </a:p>
          <a:p>
            <a:r>
              <a:rPr lang="en-GB" altLang="en-US" sz="2400"/>
              <a:t>Automatic recording when programmable threshold is exceeded</a:t>
            </a:r>
          </a:p>
          <a:p>
            <a:r>
              <a:rPr lang="en-GB" altLang="en-US" sz="2400"/>
              <a:t>The SD card can be read and erased through the USB port</a:t>
            </a:r>
          </a:p>
        </p:txBody>
      </p:sp>
    </p:spTree>
  </p:cSld>
  <p:clrMapOvr>
    <a:masterClrMapping/>
  </p:clrMapOvr>
  <p:transition advTm="67013"/>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0" y="44450"/>
            <a:ext cx="9144000" cy="922338"/>
          </a:xfrm>
        </p:spPr>
        <p:txBody>
          <a:bodyPr/>
          <a:lstStyle/>
          <a:p>
            <a:r>
              <a:rPr lang="en-GB" altLang="en-US" sz="3200" b="1"/>
              <a:t>Source localization from B-format signals</a:t>
            </a:r>
          </a:p>
        </p:txBody>
      </p:sp>
      <p:sp>
        <p:nvSpPr>
          <p:cNvPr id="293891" name="Rectangle 3"/>
          <p:cNvSpPr>
            <a:spLocks noGrp="1" noChangeArrowheads="1"/>
          </p:cNvSpPr>
          <p:nvPr>
            <p:ph type="body" idx="1"/>
          </p:nvPr>
        </p:nvSpPr>
        <p:spPr>
          <a:xfrm>
            <a:off x="539750" y="1052513"/>
            <a:ext cx="8353425" cy="5472112"/>
          </a:xfrm>
        </p:spPr>
        <p:txBody>
          <a:bodyPr/>
          <a:lstStyle/>
          <a:p>
            <a:r>
              <a:rPr lang="en-GB" altLang="en-US" sz="2400"/>
              <a:t>At every instant, the source position is known in spherical coordinates by analyzing the B-format signal</a:t>
            </a:r>
          </a:p>
          <a:p>
            <a:pPr>
              <a:buFontTx/>
              <a:buNone/>
            </a:pPr>
            <a:endParaRPr lang="en-GB" altLang="en-US" sz="2400"/>
          </a:p>
        </p:txBody>
      </p:sp>
      <p:sp>
        <p:nvSpPr>
          <p:cNvPr id="293907" name="Text Box 19"/>
          <p:cNvSpPr txBox="1">
            <a:spLocks noChangeArrowheads="1"/>
          </p:cNvSpPr>
          <p:nvPr/>
        </p:nvSpPr>
        <p:spPr bwMode="auto">
          <a:xfrm>
            <a:off x="665163" y="5511800"/>
            <a:ext cx="3609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a:latin typeface="Symbol" panose="05050102010706020507" pitchFamily="18" charset="2"/>
              </a:rPr>
              <a:t>a</a:t>
            </a:r>
            <a:r>
              <a:rPr lang="en-GB" altLang="en-US"/>
              <a:t> = azimuth   -   </a:t>
            </a:r>
            <a:r>
              <a:rPr lang="en-GB" altLang="en-US">
                <a:latin typeface="Symbol" panose="05050102010706020507" pitchFamily="18" charset="2"/>
              </a:rPr>
              <a:t>q</a:t>
            </a:r>
            <a:r>
              <a:rPr lang="en-GB" altLang="en-US"/>
              <a:t> = elevation</a:t>
            </a:r>
          </a:p>
        </p:txBody>
      </p:sp>
      <p:sp>
        <p:nvSpPr>
          <p:cNvPr id="293909" name="Line 21"/>
          <p:cNvSpPr>
            <a:spLocks noChangeShapeType="1"/>
          </p:cNvSpPr>
          <p:nvPr/>
        </p:nvSpPr>
        <p:spPr bwMode="auto">
          <a:xfrm>
            <a:off x="1081088" y="4270375"/>
            <a:ext cx="71247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93910" name="Line 22"/>
          <p:cNvSpPr>
            <a:spLocks noChangeShapeType="1"/>
          </p:cNvSpPr>
          <p:nvPr/>
        </p:nvSpPr>
        <p:spPr bwMode="auto">
          <a:xfrm flipV="1">
            <a:off x="1081088" y="2513013"/>
            <a:ext cx="1603375" cy="17684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93911" name="Line 23"/>
          <p:cNvSpPr>
            <a:spLocks noChangeShapeType="1"/>
          </p:cNvSpPr>
          <p:nvPr/>
        </p:nvSpPr>
        <p:spPr bwMode="auto">
          <a:xfrm flipV="1">
            <a:off x="2684463" y="2513013"/>
            <a:ext cx="3917950" cy="206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93912" name="Line 24"/>
          <p:cNvSpPr>
            <a:spLocks noChangeShapeType="1"/>
          </p:cNvSpPr>
          <p:nvPr/>
        </p:nvSpPr>
        <p:spPr bwMode="auto">
          <a:xfrm flipH="1" flipV="1">
            <a:off x="6581775" y="2501900"/>
            <a:ext cx="1603375" cy="17684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93914" name="Oval 26"/>
          <p:cNvSpPr>
            <a:spLocks noChangeArrowheads="1"/>
          </p:cNvSpPr>
          <p:nvPr/>
        </p:nvSpPr>
        <p:spPr bwMode="auto">
          <a:xfrm>
            <a:off x="5133975" y="3040063"/>
            <a:ext cx="212725" cy="88900"/>
          </a:xfrm>
          <a:prstGeom prst="ellipse">
            <a:avLst/>
          </a:prstGeom>
          <a:solidFill>
            <a:schemeClr val="accent1"/>
          </a:solidFill>
          <a:ln w="19050" algn="ctr">
            <a:round/>
            <a:headEnd/>
            <a:tailEnd/>
          </a:ln>
          <a:effectLst/>
          <a:scene3d>
            <a:camera prst="legacyPerspectiveBottom"/>
            <a:lightRig rig="legacyFlat3" dir="t"/>
          </a:scene3d>
          <a:sp3d extrusionH="36306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n-GB"/>
          </a:p>
        </p:txBody>
      </p:sp>
      <p:sp>
        <p:nvSpPr>
          <p:cNvPr id="293916" name="Rectangle 28"/>
          <p:cNvSpPr>
            <a:spLocks noChangeArrowheads="1"/>
          </p:cNvSpPr>
          <p:nvPr/>
        </p:nvSpPr>
        <p:spPr bwMode="auto">
          <a:xfrm>
            <a:off x="5154613" y="4657725"/>
            <a:ext cx="201612" cy="201613"/>
          </a:xfrm>
          <a:prstGeom prst="rect">
            <a:avLst/>
          </a:prstGeom>
          <a:solidFill>
            <a:schemeClr val="accent1"/>
          </a:solidFill>
          <a:ln w="19050" algn="ctr">
            <a:miter lim="800000"/>
            <a:headEnd/>
            <a:tailEnd/>
          </a:ln>
          <a:effectLst/>
          <a:scene3d>
            <a:camera prst="legacyObliqueTop"/>
            <a:lightRig rig="legacyFlat3" dir="b"/>
          </a:scene3d>
          <a:sp3d extrusionH="1762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endParaRPr lang="en-GB"/>
          </a:p>
        </p:txBody>
      </p:sp>
      <p:sp>
        <p:nvSpPr>
          <p:cNvPr id="293915" name="Line 27"/>
          <p:cNvSpPr>
            <a:spLocks noChangeShapeType="1"/>
          </p:cNvSpPr>
          <p:nvPr/>
        </p:nvSpPr>
        <p:spPr bwMode="auto">
          <a:xfrm>
            <a:off x="5248275" y="3479800"/>
            <a:ext cx="0" cy="1117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93913" name="AutoShape 25"/>
          <p:cNvSpPr>
            <a:spLocks noChangeArrowheads="1"/>
          </p:cNvSpPr>
          <p:nvPr/>
        </p:nvSpPr>
        <p:spPr bwMode="auto">
          <a:xfrm>
            <a:off x="4667250" y="2765425"/>
            <a:ext cx="1139825" cy="32067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CC00"/>
          </a:solidFill>
          <a:ln w="19050" algn="ctr">
            <a:round/>
            <a:headEnd/>
            <a:tailEnd/>
          </a:ln>
          <a:effectLst/>
          <a:scene3d>
            <a:camera prst="legacyObliqueBottom"/>
            <a:lightRig rig="legacyFlat3" dir="b"/>
          </a:scene3d>
          <a:sp3d extrusionH="176200" prstMaterial="legacyMatte">
            <a:bevelT w="13500" h="13500" prst="angle"/>
            <a:bevelB w="13500" h="13500" prst="angle"/>
            <a:extrusionClr>
              <a:srgbClr val="FFCC00"/>
            </a:extrusionClr>
            <a:contourClr>
              <a:srgbClr val="FFCC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n-GB"/>
          </a:p>
        </p:txBody>
      </p:sp>
      <p:sp>
        <p:nvSpPr>
          <p:cNvPr id="293917" name="Oval 29"/>
          <p:cNvSpPr>
            <a:spLocks noChangeArrowheads="1"/>
          </p:cNvSpPr>
          <p:nvPr/>
        </p:nvSpPr>
        <p:spPr bwMode="auto">
          <a:xfrm>
            <a:off x="5138738" y="2889250"/>
            <a:ext cx="212725" cy="88900"/>
          </a:xfrm>
          <a:prstGeom prst="ellipse">
            <a:avLst/>
          </a:prstGeom>
          <a:solidFill>
            <a:schemeClr val="accent1"/>
          </a:solidFill>
          <a:ln w="19050" algn="ctr">
            <a:round/>
            <a:headEnd/>
            <a:tailEnd/>
          </a:ln>
          <a:effectLst/>
          <a:scene3d>
            <a:camera prst="legacyPerspectiveBottom"/>
            <a:lightRig rig="legacyFlat3" dir="t"/>
          </a:scene3d>
          <a:sp3d extrusionH="2016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n-GB"/>
          </a:p>
        </p:txBody>
      </p:sp>
      <p:sp>
        <p:nvSpPr>
          <p:cNvPr id="293918" name="Oval 30"/>
          <p:cNvSpPr>
            <a:spLocks noChangeArrowheads="1"/>
          </p:cNvSpPr>
          <p:nvPr/>
        </p:nvSpPr>
        <p:spPr bwMode="auto">
          <a:xfrm>
            <a:off x="5106988" y="4525963"/>
            <a:ext cx="88900" cy="88900"/>
          </a:xfrm>
          <a:prstGeom prst="ellipse">
            <a:avLst/>
          </a:prstGeom>
          <a:solidFill>
            <a:schemeClr val="tx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293919" name="Oval 31"/>
          <p:cNvSpPr>
            <a:spLocks noChangeArrowheads="1"/>
          </p:cNvSpPr>
          <p:nvPr/>
        </p:nvSpPr>
        <p:spPr bwMode="auto">
          <a:xfrm>
            <a:off x="5311775" y="4619625"/>
            <a:ext cx="88900" cy="88900"/>
          </a:xfrm>
          <a:prstGeom prst="ellipse">
            <a:avLst/>
          </a:prstGeom>
          <a:solidFill>
            <a:schemeClr val="tx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293920" name="Oval 32"/>
          <p:cNvSpPr>
            <a:spLocks noChangeArrowheads="1"/>
          </p:cNvSpPr>
          <p:nvPr/>
        </p:nvSpPr>
        <p:spPr bwMode="auto">
          <a:xfrm>
            <a:off x="5111750" y="4808538"/>
            <a:ext cx="88900" cy="88900"/>
          </a:xfrm>
          <a:prstGeom prst="ellipse">
            <a:avLst/>
          </a:prstGeom>
          <a:solidFill>
            <a:schemeClr val="tx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293921" name="Oval 33"/>
          <p:cNvSpPr>
            <a:spLocks noChangeArrowheads="1"/>
          </p:cNvSpPr>
          <p:nvPr/>
        </p:nvSpPr>
        <p:spPr bwMode="auto">
          <a:xfrm>
            <a:off x="5318125" y="4737100"/>
            <a:ext cx="88900" cy="88900"/>
          </a:xfrm>
          <a:prstGeom prst="ellipse">
            <a:avLst/>
          </a:prstGeom>
          <a:solidFill>
            <a:schemeClr val="tx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293922" name="Line 34"/>
          <p:cNvSpPr>
            <a:spLocks noChangeShapeType="1"/>
          </p:cNvSpPr>
          <p:nvPr/>
        </p:nvSpPr>
        <p:spPr bwMode="auto">
          <a:xfrm>
            <a:off x="5260975" y="4729163"/>
            <a:ext cx="1579563"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93924" name="Line 36"/>
          <p:cNvSpPr>
            <a:spLocks noChangeShapeType="1"/>
          </p:cNvSpPr>
          <p:nvPr/>
        </p:nvSpPr>
        <p:spPr bwMode="auto">
          <a:xfrm flipH="1">
            <a:off x="4975225" y="4729163"/>
            <a:ext cx="285750" cy="121126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93925" name="Line 37"/>
          <p:cNvSpPr>
            <a:spLocks noChangeShapeType="1"/>
          </p:cNvSpPr>
          <p:nvPr/>
        </p:nvSpPr>
        <p:spPr bwMode="auto">
          <a:xfrm flipV="1">
            <a:off x="5248275" y="1900238"/>
            <a:ext cx="0" cy="285115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93926" name="Text Box 38"/>
          <p:cNvSpPr txBox="1">
            <a:spLocks noChangeArrowheads="1"/>
          </p:cNvSpPr>
          <p:nvPr/>
        </p:nvSpPr>
        <p:spPr bwMode="auto">
          <a:xfrm>
            <a:off x="4995863" y="5699125"/>
            <a:ext cx="3444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x</a:t>
            </a:r>
          </a:p>
        </p:txBody>
      </p:sp>
      <p:sp>
        <p:nvSpPr>
          <p:cNvPr id="293927" name="Text Box 39"/>
          <p:cNvSpPr txBox="1">
            <a:spLocks noChangeArrowheads="1"/>
          </p:cNvSpPr>
          <p:nvPr/>
        </p:nvSpPr>
        <p:spPr bwMode="auto">
          <a:xfrm>
            <a:off x="6589713" y="4344988"/>
            <a:ext cx="3444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y</a:t>
            </a:r>
          </a:p>
        </p:txBody>
      </p:sp>
      <p:sp>
        <p:nvSpPr>
          <p:cNvPr id="293928" name="Text Box 40"/>
          <p:cNvSpPr txBox="1">
            <a:spLocks noChangeArrowheads="1"/>
          </p:cNvSpPr>
          <p:nvPr/>
        </p:nvSpPr>
        <p:spPr bwMode="auto">
          <a:xfrm>
            <a:off x="5307013" y="1768475"/>
            <a:ext cx="3444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z</a:t>
            </a:r>
          </a:p>
        </p:txBody>
      </p:sp>
      <p:sp>
        <p:nvSpPr>
          <p:cNvPr id="293930" name="Line 42"/>
          <p:cNvSpPr>
            <a:spLocks noChangeShapeType="1"/>
          </p:cNvSpPr>
          <p:nvPr/>
        </p:nvSpPr>
        <p:spPr bwMode="auto">
          <a:xfrm flipH="1">
            <a:off x="1508125" y="3544888"/>
            <a:ext cx="1068388" cy="64135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93931" name="Line 43"/>
          <p:cNvSpPr>
            <a:spLocks noChangeShapeType="1"/>
          </p:cNvSpPr>
          <p:nvPr/>
        </p:nvSpPr>
        <p:spPr bwMode="auto">
          <a:xfrm flipV="1">
            <a:off x="3503613" y="2593975"/>
            <a:ext cx="676275" cy="4159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93933" name="Line 45"/>
          <p:cNvSpPr>
            <a:spLocks noChangeShapeType="1"/>
          </p:cNvSpPr>
          <p:nvPr/>
        </p:nvSpPr>
        <p:spPr bwMode="auto">
          <a:xfrm flipH="1" flipV="1">
            <a:off x="3052763" y="4432300"/>
            <a:ext cx="2208212" cy="284163"/>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93935" name="Arc 47"/>
          <p:cNvSpPr>
            <a:spLocks/>
          </p:cNvSpPr>
          <p:nvPr/>
        </p:nvSpPr>
        <p:spPr bwMode="auto">
          <a:xfrm rot="16825386" flipH="1">
            <a:off x="4528344" y="4633119"/>
            <a:ext cx="584200" cy="70643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9050">
            <a:solidFill>
              <a:srgbClr val="FF0000"/>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93936" name="Arc 48"/>
          <p:cNvSpPr>
            <a:spLocks/>
          </p:cNvSpPr>
          <p:nvPr/>
        </p:nvSpPr>
        <p:spPr bwMode="auto">
          <a:xfrm rot="18825740" flipH="1">
            <a:off x="4278313" y="4073525"/>
            <a:ext cx="458788" cy="1176337"/>
          </a:xfrm>
          <a:custGeom>
            <a:avLst/>
            <a:gdLst>
              <a:gd name="G0" fmla="+- 0 0 0"/>
              <a:gd name="G1" fmla="+- 21600 0 0"/>
              <a:gd name="G2" fmla="+- 21600 0 0"/>
              <a:gd name="T0" fmla="*/ 0 w 11820"/>
              <a:gd name="T1" fmla="*/ 0 h 21600"/>
              <a:gd name="T2" fmla="*/ 11820 w 11820"/>
              <a:gd name="T3" fmla="*/ 3521 h 21600"/>
              <a:gd name="T4" fmla="*/ 0 w 11820"/>
              <a:gd name="T5" fmla="*/ 21600 h 21600"/>
            </a:gdLst>
            <a:ahLst/>
            <a:cxnLst>
              <a:cxn ang="0">
                <a:pos x="T0" y="T1"/>
              </a:cxn>
              <a:cxn ang="0">
                <a:pos x="T2" y="T3"/>
              </a:cxn>
              <a:cxn ang="0">
                <a:pos x="T4" y="T5"/>
              </a:cxn>
            </a:cxnLst>
            <a:rect l="0" t="0" r="r" b="b"/>
            <a:pathLst>
              <a:path w="11820" h="21600" fill="none" extrusionOk="0">
                <a:moveTo>
                  <a:pt x="0" y="0"/>
                </a:moveTo>
                <a:cubicBezTo>
                  <a:pt x="4198" y="0"/>
                  <a:pt x="8305" y="1223"/>
                  <a:pt x="11819" y="3521"/>
                </a:cubicBezTo>
              </a:path>
              <a:path w="11820" h="21600" stroke="0" extrusionOk="0">
                <a:moveTo>
                  <a:pt x="0" y="0"/>
                </a:moveTo>
                <a:cubicBezTo>
                  <a:pt x="4198" y="0"/>
                  <a:pt x="8305" y="1223"/>
                  <a:pt x="11819" y="3521"/>
                </a:cubicBezTo>
                <a:lnTo>
                  <a:pt x="0" y="21600"/>
                </a:lnTo>
                <a:close/>
              </a:path>
            </a:pathLst>
          </a:custGeom>
          <a:noFill/>
          <a:ln w="19050">
            <a:solidFill>
              <a:srgbClr val="FF0000"/>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93937" name="Text Box 49"/>
          <p:cNvSpPr txBox="1">
            <a:spLocks noChangeArrowheads="1"/>
          </p:cNvSpPr>
          <p:nvPr/>
        </p:nvSpPr>
        <p:spPr bwMode="auto">
          <a:xfrm>
            <a:off x="5903913" y="2863850"/>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buoy</a:t>
            </a:r>
          </a:p>
        </p:txBody>
      </p:sp>
      <p:sp>
        <p:nvSpPr>
          <p:cNvPr id="293938" name="Text Box 50"/>
          <p:cNvSpPr txBox="1">
            <a:spLocks noChangeArrowheads="1"/>
          </p:cNvSpPr>
          <p:nvPr/>
        </p:nvSpPr>
        <p:spPr bwMode="auto">
          <a:xfrm>
            <a:off x="5478463" y="4848225"/>
            <a:ext cx="31226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Tetrahedrical hydrophonic probe</a:t>
            </a:r>
          </a:p>
        </p:txBody>
      </p:sp>
      <p:sp>
        <p:nvSpPr>
          <p:cNvPr id="293939" name="Text Box 51"/>
          <p:cNvSpPr txBox="1">
            <a:spLocks noChangeArrowheads="1"/>
          </p:cNvSpPr>
          <p:nvPr/>
        </p:nvSpPr>
        <p:spPr bwMode="auto">
          <a:xfrm>
            <a:off x="3519488" y="2927350"/>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boat</a:t>
            </a:r>
          </a:p>
        </p:txBody>
      </p:sp>
      <p:sp>
        <p:nvSpPr>
          <p:cNvPr id="293940" name="Text Box 52"/>
          <p:cNvSpPr txBox="1">
            <a:spLocks noChangeArrowheads="1"/>
          </p:cNvSpPr>
          <p:nvPr/>
        </p:nvSpPr>
        <p:spPr bwMode="auto">
          <a:xfrm>
            <a:off x="4579938" y="4730750"/>
            <a:ext cx="403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solidFill>
                  <a:srgbClr val="FF0000"/>
                </a:solidFill>
                <a:latin typeface="Symbol" panose="05050102010706020507" pitchFamily="18" charset="2"/>
              </a:rPr>
              <a:t>a</a:t>
            </a:r>
          </a:p>
        </p:txBody>
      </p:sp>
      <p:sp>
        <p:nvSpPr>
          <p:cNvPr id="293941" name="Text Box 53"/>
          <p:cNvSpPr txBox="1">
            <a:spLocks noChangeArrowheads="1"/>
          </p:cNvSpPr>
          <p:nvPr/>
        </p:nvSpPr>
        <p:spPr bwMode="auto">
          <a:xfrm>
            <a:off x="4087813" y="4171950"/>
            <a:ext cx="403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solidFill>
                  <a:srgbClr val="FF0000"/>
                </a:solidFill>
                <a:latin typeface="Symbol" panose="05050102010706020507" pitchFamily="18" charset="2"/>
              </a:rPr>
              <a:t>q</a:t>
            </a:r>
          </a:p>
        </p:txBody>
      </p:sp>
      <p:sp>
        <p:nvSpPr>
          <p:cNvPr id="293942" name="Freeform 54"/>
          <p:cNvSpPr>
            <a:spLocks/>
          </p:cNvSpPr>
          <p:nvPr/>
        </p:nvSpPr>
        <p:spPr bwMode="auto">
          <a:xfrm>
            <a:off x="2487613" y="2813050"/>
            <a:ext cx="1081087" cy="546100"/>
          </a:xfrm>
          <a:custGeom>
            <a:avLst/>
            <a:gdLst>
              <a:gd name="T0" fmla="*/ 681 w 681"/>
              <a:gd name="T1" fmla="*/ 97 h 344"/>
              <a:gd name="T2" fmla="*/ 300 w 681"/>
              <a:gd name="T3" fmla="*/ 307 h 344"/>
              <a:gd name="T4" fmla="*/ 105 w 681"/>
              <a:gd name="T5" fmla="*/ 344 h 344"/>
              <a:gd name="T6" fmla="*/ 0 w 681"/>
              <a:gd name="T7" fmla="*/ 337 h 344"/>
              <a:gd name="T8" fmla="*/ 15 w 681"/>
              <a:gd name="T9" fmla="*/ 262 h 344"/>
              <a:gd name="T10" fmla="*/ 135 w 681"/>
              <a:gd name="T11" fmla="*/ 164 h 344"/>
              <a:gd name="T12" fmla="*/ 494 w 681"/>
              <a:gd name="T13" fmla="*/ 0 h 344"/>
              <a:gd name="T14" fmla="*/ 681 w 681"/>
              <a:gd name="T15" fmla="*/ 97 h 3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1" h="344">
                <a:moveTo>
                  <a:pt x="681" y="97"/>
                </a:moveTo>
                <a:lnTo>
                  <a:pt x="300" y="307"/>
                </a:lnTo>
                <a:lnTo>
                  <a:pt x="105" y="344"/>
                </a:lnTo>
                <a:lnTo>
                  <a:pt x="0" y="337"/>
                </a:lnTo>
                <a:lnTo>
                  <a:pt x="15" y="262"/>
                </a:lnTo>
                <a:lnTo>
                  <a:pt x="135" y="164"/>
                </a:lnTo>
                <a:lnTo>
                  <a:pt x="494" y="0"/>
                </a:lnTo>
                <a:lnTo>
                  <a:pt x="681" y="97"/>
                </a:lnTo>
                <a:close/>
              </a:path>
            </a:pathLst>
          </a:custGeom>
          <a:solidFill>
            <a:srgbClr val="00FF00"/>
          </a:solidFill>
          <a:ln w="19050" cap="flat" cmpd="sng">
            <a:prstDash val="solid"/>
            <a:round/>
            <a:headEnd/>
            <a:tailEnd/>
          </a:ln>
          <a:effectLst/>
          <a:scene3d>
            <a:camera prst="legacyPerspectiveBottom"/>
            <a:lightRig rig="legacyFlat3" dir="t"/>
          </a:scene3d>
          <a:sp3d extrusionH="1801800" prstMaterial="legacyMatte">
            <a:bevelT w="13500" h="13500" prst="angle"/>
            <a:bevelB w="13500" h="13500" prst="angle"/>
            <a:extrusionClr>
              <a:srgbClr val="00FF00"/>
            </a:extrusionClr>
            <a:contourClr>
              <a:srgbClr val="00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endParaRPr lang="en-GB"/>
          </a:p>
        </p:txBody>
      </p:sp>
      <p:sp>
        <p:nvSpPr>
          <p:cNvPr id="293932" name="Line 44"/>
          <p:cNvSpPr>
            <a:spLocks noChangeShapeType="1"/>
          </p:cNvSpPr>
          <p:nvPr/>
        </p:nvSpPr>
        <p:spPr bwMode="auto">
          <a:xfrm flipH="1" flipV="1">
            <a:off x="3051175" y="3289300"/>
            <a:ext cx="2197100" cy="1436688"/>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93934" name="Line 46"/>
          <p:cNvSpPr>
            <a:spLocks noChangeShapeType="1"/>
          </p:cNvSpPr>
          <p:nvPr/>
        </p:nvSpPr>
        <p:spPr bwMode="auto">
          <a:xfrm flipV="1">
            <a:off x="3063875" y="3290888"/>
            <a:ext cx="1588" cy="1128712"/>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93944" name="Freeform 56"/>
          <p:cNvSpPr>
            <a:spLocks/>
          </p:cNvSpPr>
          <p:nvPr/>
        </p:nvSpPr>
        <p:spPr bwMode="auto">
          <a:xfrm>
            <a:off x="2862263" y="2908300"/>
            <a:ext cx="534987" cy="273050"/>
          </a:xfrm>
          <a:custGeom>
            <a:avLst/>
            <a:gdLst>
              <a:gd name="T0" fmla="*/ 0 w 337"/>
              <a:gd name="T1" fmla="*/ 67 h 172"/>
              <a:gd name="T2" fmla="*/ 180 w 337"/>
              <a:gd name="T3" fmla="*/ 172 h 172"/>
              <a:gd name="T4" fmla="*/ 337 w 337"/>
              <a:gd name="T5" fmla="*/ 90 h 172"/>
              <a:gd name="T6" fmla="*/ 180 w 337"/>
              <a:gd name="T7" fmla="*/ 0 h 172"/>
              <a:gd name="T8" fmla="*/ 0 w 337"/>
              <a:gd name="T9" fmla="*/ 67 h 172"/>
            </a:gdLst>
            <a:ahLst/>
            <a:cxnLst>
              <a:cxn ang="0">
                <a:pos x="T0" y="T1"/>
              </a:cxn>
              <a:cxn ang="0">
                <a:pos x="T2" y="T3"/>
              </a:cxn>
              <a:cxn ang="0">
                <a:pos x="T4" y="T5"/>
              </a:cxn>
              <a:cxn ang="0">
                <a:pos x="T6" y="T7"/>
              </a:cxn>
              <a:cxn ang="0">
                <a:pos x="T8" y="T9"/>
              </a:cxn>
            </a:cxnLst>
            <a:rect l="0" t="0" r="r" b="b"/>
            <a:pathLst>
              <a:path w="337" h="172">
                <a:moveTo>
                  <a:pt x="0" y="67"/>
                </a:moveTo>
                <a:lnTo>
                  <a:pt x="180" y="172"/>
                </a:lnTo>
                <a:lnTo>
                  <a:pt x="337" y="90"/>
                </a:lnTo>
                <a:lnTo>
                  <a:pt x="180" y="0"/>
                </a:lnTo>
                <a:lnTo>
                  <a:pt x="0" y="67"/>
                </a:lnTo>
                <a:close/>
              </a:path>
            </a:pathLst>
          </a:custGeom>
          <a:solidFill>
            <a:srgbClr val="00FF00"/>
          </a:solidFill>
          <a:ln w="19050" cap="flat" cmpd="sng">
            <a:prstDash val="solid"/>
            <a:round/>
            <a:headEnd/>
            <a:tailEnd/>
          </a:ln>
          <a:effectLst/>
          <a:scene3d>
            <a:camera prst="legacyObliqueBottom"/>
            <a:lightRig rig="legacyFlat3" dir="b"/>
          </a:scene3d>
          <a:sp3d extrusionH="430200" prstMaterial="legacyMatte">
            <a:bevelT w="13500" h="13500" prst="angle"/>
            <a:bevelB w="13500" h="13500" prst="angle"/>
            <a:extrusionClr>
              <a:srgbClr val="00FF00"/>
            </a:extrusionClr>
            <a:contourClr>
              <a:srgbClr val="00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endParaRPr lang="en-GB"/>
          </a:p>
        </p:txBody>
      </p:sp>
    </p:spTree>
  </p:cSld>
  <p:clrMapOvr>
    <a:masterClrMapping/>
  </p:clrMapOvr>
  <p:transition advTm="60605"/>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971550" y="44450"/>
            <a:ext cx="7507288" cy="936625"/>
          </a:xfrm>
          <a:noFill/>
          <a:ln/>
        </p:spPr>
        <p:txBody>
          <a:bodyPr/>
          <a:lstStyle/>
          <a:p>
            <a:r>
              <a:rPr lang="it-IT" altLang="en-US" sz="3600" b="1"/>
              <a:t>Ambisonics technology</a:t>
            </a:r>
            <a:endParaRPr lang="en-US" altLang="en-US" sz="3600" b="1"/>
          </a:p>
        </p:txBody>
      </p:sp>
      <p:sp>
        <p:nvSpPr>
          <p:cNvPr id="190467" name="Rectangle 3"/>
          <p:cNvSpPr>
            <a:spLocks noChangeArrowheads="1"/>
          </p:cNvSpPr>
          <p:nvPr/>
        </p:nvSpPr>
        <p:spPr bwMode="auto">
          <a:xfrm>
            <a:off x="3133725" y="2357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90468" name="Rectangle 4"/>
          <p:cNvSpPr>
            <a:spLocks noChangeArrowheads="1"/>
          </p:cNvSpPr>
          <p:nvPr/>
        </p:nvSpPr>
        <p:spPr bwMode="auto">
          <a:xfrm>
            <a:off x="3124200" y="259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90469" name="Rectangle 5"/>
          <p:cNvSpPr>
            <a:spLocks noChangeArrowheads="1"/>
          </p:cNvSpPr>
          <p:nvPr/>
        </p:nvSpPr>
        <p:spPr bwMode="auto">
          <a:xfrm>
            <a:off x="3133725" y="2752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90470" name="Rectangle 6"/>
          <p:cNvSpPr>
            <a:spLocks noChangeArrowheads="1"/>
          </p:cNvSpPr>
          <p:nvPr/>
        </p:nvSpPr>
        <p:spPr bwMode="auto">
          <a:xfrm>
            <a:off x="3367088" y="1819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90471" name="Rectangle 7"/>
          <p:cNvSpPr>
            <a:spLocks noChangeArrowheads="1"/>
          </p:cNvSpPr>
          <p:nvPr/>
        </p:nvSpPr>
        <p:spPr bwMode="auto">
          <a:xfrm>
            <a:off x="313372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90473" name="Rectangle 9"/>
          <p:cNvSpPr>
            <a:spLocks noChangeArrowheads="1"/>
          </p:cNvSpPr>
          <p:nvPr/>
        </p:nvSpPr>
        <p:spPr bwMode="auto">
          <a:xfrm>
            <a:off x="1828800" y="2724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pic>
        <p:nvPicPr>
          <p:cNvPr id="190475" name="Picture 11" descr="amb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90478" name="Rectangle 14"/>
          <p:cNvSpPr>
            <a:spLocks noGrp="1" noChangeArrowheads="1"/>
          </p:cNvSpPr>
          <p:nvPr>
            <p:ph type="body" idx="1"/>
          </p:nvPr>
        </p:nvSpPr>
        <p:spPr>
          <a:xfrm>
            <a:off x="457200" y="1412875"/>
            <a:ext cx="8229600" cy="4713288"/>
          </a:xfrm>
        </p:spPr>
        <p:txBody>
          <a:bodyPr/>
          <a:lstStyle/>
          <a:p>
            <a:r>
              <a:rPr lang="en-GB" altLang="en-US" sz="2800"/>
              <a:t>Ambisonics was invented in the seventies by Michael Gerzon (UK)</a:t>
            </a:r>
          </a:p>
          <a:p>
            <a:r>
              <a:rPr lang="en-GB" altLang="en-US" sz="2800"/>
              <a:t>It was initially a method for recording a 4-channel stream, which later was played back inside a special loudspeaker rig</a:t>
            </a:r>
          </a:p>
          <a:p>
            <a:r>
              <a:rPr lang="en-GB" altLang="en-US" sz="2800"/>
              <a:t>It is based on the pressure-velocity decomposition of the sound field at a point</a:t>
            </a:r>
          </a:p>
          <a:p>
            <a:r>
              <a:rPr lang="en-GB" altLang="en-US" sz="2800"/>
              <a:t>It makes it possible to capture the complete three-dimensional sound field, and to reproduce it quite faithfully</a:t>
            </a:r>
          </a:p>
        </p:txBody>
      </p:sp>
    </p:spTree>
  </p:cSld>
  <p:clrMapOvr>
    <a:masterClrMapping/>
  </p:clrMapOvr>
  <p:transition advTm="411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0" y="44450"/>
            <a:ext cx="9144000" cy="922338"/>
          </a:xfrm>
        </p:spPr>
        <p:txBody>
          <a:bodyPr/>
          <a:lstStyle/>
          <a:p>
            <a:r>
              <a:rPr lang="en-GB" altLang="en-US" sz="3200" b="1"/>
              <a:t>Trajectory from multiple recording buoys</a:t>
            </a:r>
          </a:p>
        </p:txBody>
      </p:sp>
      <p:sp>
        <p:nvSpPr>
          <p:cNvPr id="294915" name="Rectangle 3"/>
          <p:cNvSpPr>
            <a:spLocks noGrp="1" noChangeArrowheads="1"/>
          </p:cNvSpPr>
          <p:nvPr>
            <p:ph type="body" idx="1"/>
          </p:nvPr>
        </p:nvSpPr>
        <p:spPr>
          <a:xfrm>
            <a:off x="539750" y="930275"/>
            <a:ext cx="8353425" cy="5472113"/>
          </a:xfrm>
        </p:spPr>
        <p:txBody>
          <a:bodyPr/>
          <a:lstStyle/>
          <a:p>
            <a:r>
              <a:rPr lang="en-GB" altLang="en-US" sz="2400"/>
              <a:t>Employing several buoys, the complete trajectory can be triangulated</a:t>
            </a:r>
          </a:p>
          <a:p>
            <a:pPr>
              <a:buFontTx/>
              <a:buNone/>
            </a:pPr>
            <a:endParaRPr lang="en-GB" altLang="en-US" sz="2400"/>
          </a:p>
        </p:txBody>
      </p:sp>
      <p:pic>
        <p:nvPicPr>
          <p:cNvPr id="294949" name="Picture 37" descr="Carta_nauti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2975" y="1857375"/>
            <a:ext cx="7621588" cy="4691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4951" name="Oval 39"/>
          <p:cNvSpPr>
            <a:spLocks noChangeArrowheads="1"/>
          </p:cNvSpPr>
          <p:nvPr/>
        </p:nvSpPr>
        <p:spPr bwMode="auto">
          <a:xfrm>
            <a:off x="3063875" y="3895725"/>
            <a:ext cx="225425" cy="225425"/>
          </a:xfrm>
          <a:prstGeom prst="ellipse">
            <a:avLst/>
          </a:prstGeom>
          <a:solidFill>
            <a:srgbClr val="FF0000"/>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294952" name="Oval 40"/>
          <p:cNvSpPr>
            <a:spLocks noChangeArrowheads="1"/>
          </p:cNvSpPr>
          <p:nvPr/>
        </p:nvSpPr>
        <p:spPr bwMode="auto">
          <a:xfrm>
            <a:off x="3921125" y="4146550"/>
            <a:ext cx="225425" cy="225425"/>
          </a:xfrm>
          <a:prstGeom prst="ellipse">
            <a:avLst/>
          </a:prstGeom>
          <a:solidFill>
            <a:srgbClr val="FF0000"/>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294953" name="Oval 41"/>
          <p:cNvSpPr>
            <a:spLocks noChangeArrowheads="1"/>
          </p:cNvSpPr>
          <p:nvPr/>
        </p:nvSpPr>
        <p:spPr bwMode="auto">
          <a:xfrm>
            <a:off x="5678488" y="5524500"/>
            <a:ext cx="225425" cy="225425"/>
          </a:xfrm>
          <a:prstGeom prst="ellipse">
            <a:avLst/>
          </a:prstGeom>
          <a:solidFill>
            <a:srgbClr val="FF0000"/>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294954" name="Oval 42"/>
          <p:cNvSpPr>
            <a:spLocks noChangeArrowheads="1"/>
          </p:cNvSpPr>
          <p:nvPr/>
        </p:nvSpPr>
        <p:spPr bwMode="auto">
          <a:xfrm>
            <a:off x="5168900" y="4076700"/>
            <a:ext cx="225425" cy="225425"/>
          </a:xfrm>
          <a:prstGeom prst="ellipse">
            <a:avLst/>
          </a:prstGeom>
          <a:solidFill>
            <a:srgbClr val="FF0000"/>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294956" name="Line 44"/>
          <p:cNvSpPr>
            <a:spLocks noChangeShapeType="1"/>
          </p:cNvSpPr>
          <p:nvPr/>
        </p:nvSpPr>
        <p:spPr bwMode="auto">
          <a:xfrm flipH="1" flipV="1">
            <a:off x="4335463" y="5132388"/>
            <a:ext cx="1447800" cy="487362"/>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94957" name="Line 45"/>
          <p:cNvSpPr>
            <a:spLocks noChangeShapeType="1"/>
          </p:cNvSpPr>
          <p:nvPr/>
        </p:nvSpPr>
        <p:spPr bwMode="auto">
          <a:xfrm flipH="1">
            <a:off x="4313238" y="4232275"/>
            <a:ext cx="949325" cy="912813"/>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94958" name="Line 46"/>
          <p:cNvSpPr>
            <a:spLocks noChangeShapeType="1"/>
          </p:cNvSpPr>
          <p:nvPr/>
        </p:nvSpPr>
        <p:spPr bwMode="auto">
          <a:xfrm flipH="1" flipV="1">
            <a:off x="4027488" y="4276725"/>
            <a:ext cx="344487" cy="903288"/>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94955" name="Line 43"/>
          <p:cNvSpPr>
            <a:spLocks noChangeShapeType="1"/>
          </p:cNvSpPr>
          <p:nvPr/>
        </p:nvSpPr>
        <p:spPr bwMode="auto">
          <a:xfrm>
            <a:off x="3146425" y="4002088"/>
            <a:ext cx="1189038" cy="1116012"/>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94950" name="Freeform 38"/>
          <p:cNvSpPr>
            <a:spLocks/>
          </p:cNvSpPr>
          <p:nvPr/>
        </p:nvSpPr>
        <p:spPr bwMode="auto">
          <a:xfrm>
            <a:off x="1639888" y="1884363"/>
            <a:ext cx="2790825" cy="3292475"/>
          </a:xfrm>
          <a:custGeom>
            <a:avLst/>
            <a:gdLst>
              <a:gd name="T0" fmla="*/ 0 w 1758"/>
              <a:gd name="T1" fmla="*/ 0 h 2074"/>
              <a:gd name="T2" fmla="*/ 210 w 1758"/>
              <a:gd name="T3" fmla="*/ 815 h 2074"/>
              <a:gd name="T4" fmla="*/ 456 w 1758"/>
              <a:gd name="T5" fmla="*/ 1243 h 2074"/>
              <a:gd name="T6" fmla="*/ 772 w 1758"/>
              <a:gd name="T7" fmla="*/ 1517 h 2074"/>
              <a:gd name="T8" fmla="*/ 1159 w 1758"/>
              <a:gd name="T9" fmla="*/ 1721 h 2074"/>
              <a:gd name="T10" fmla="*/ 1758 w 1758"/>
              <a:gd name="T11" fmla="*/ 2074 h 2074"/>
            </a:gdLst>
            <a:ahLst/>
            <a:cxnLst>
              <a:cxn ang="0">
                <a:pos x="T0" y="T1"/>
              </a:cxn>
              <a:cxn ang="0">
                <a:pos x="T2" y="T3"/>
              </a:cxn>
              <a:cxn ang="0">
                <a:pos x="T4" y="T5"/>
              </a:cxn>
              <a:cxn ang="0">
                <a:pos x="T6" y="T7"/>
              </a:cxn>
              <a:cxn ang="0">
                <a:pos x="T8" y="T9"/>
              </a:cxn>
              <a:cxn ang="0">
                <a:pos x="T10" y="T11"/>
              </a:cxn>
            </a:cxnLst>
            <a:rect l="0" t="0" r="r" b="b"/>
            <a:pathLst>
              <a:path w="1758" h="2074">
                <a:moveTo>
                  <a:pt x="0" y="0"/>
                </a:moveTo>
                <a:lnTo>
                  <a:pt x="210" y="815"/>
                </a:lnTo>
                <a:lnTo>
                  <a:pt x="456" y="1243"/>
                </a:lnTo>
                <a:lnTo>
                  <a:pt x="772" y="1517"/>
                </a:lnTo>
                <a:lnTo>
                  <a:pt x="1159" y="1721"/>
                </a:lnTo>
                <a:lnTo>
                  <a:pt x="1758" y="2074"/>
                </a:lnTo>
              </a:path>
            </a:pathLst>
          </a:custGeom>
          <a:noFill/>
          <a:ln w="38100">
            <a:solidFill>
              <a:srgbClr val="0000FF"/>
            </a:solidFill>
            <a:prstDash val="lgDash"/>
            <a:round/>
            <a:headEn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94959" name="Freeform 47"/>
          <p:cNvSpPr>
            <a:spLocks/>
          </p:cNvSpPr>
          <p:nvPr/>
        </p:nvSpPr>
        <p:spPr bwMode="auto">
          <a:xfrm>
            <a:off x="4505325" y="3635375"/>
            <a:ext cx="4048125" cy="2386013"/>
          </a:xfrm>
          <a:custGeom>
            <a:avLst/>
            <a:gdLst>
              <a:gd name="T0" fmla="*/ 0 w 2550"/>
              <a:gd name="T1" fmla="*/ 1004 h 1503"/>
              <a:gd name="T2" fmla="*/ 498 w 2550"/>
              <a:gd name="T3" fmla="*/ 1286 h 1503"/>
              <a:gd name="T4" fmla="*/ 723 w 2550"/>
              <a:gd name="T5" fmla="*/ 1433 h 1503"/>
              <a:gd name="T6" fmla="*/ 885 w 2550"/>
              <a:gd name="T7" fmla="*/ 1482 h 1503"/>
              <a:gd name="T8" fmla="*/ 1032 w 2550"/>
              <a:gd name="T9" fmla="*/ 1503 h 1503"/>
              <a:gd name="T10" fmla="*/ 1257 w 2550"/>
              <a:gd name="T11" fmla="*/ 1475 h 1503"/>
              <a:gd name="T12" fmla="*/ 1531 w 2550"/>
              <a:gd name="T13" fmla="*/ 1349 h 1503"/>
              <a:gd name="T14" fmla="*/ 1777 w 2550"/>
              <a:gd name="T15" fmla="*/ 1117 h 1503"/>
              <a:gd name="T16" fmla="*/ 2283 w 2550"/>
              <a:gd name="T17" fmla="*/ 288 h 1503"/>
              <a:gd name="T18" fmla="*/ 2388 w 2550"/>
              <a:gd name="T19" fmla="*/ 147 h 1503"/>
              <a:gd name="T20" fmla="*/ 2550 w 2550"/>
              <a:gd name="T21" fmla="*/ 0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0" h="1503">
                <a:moveTo>
                  <a:pt x="0" y="1004"/>
                </a:moveTo>
                <a:lnTo>
                  <a:pt x="498" y="1286"/>
                </a:lnTo>
                <a:lnTo>
                  <a:pt x="723" y="1433"/>
                </a:lnTo>
                <a:lnTo>
                  <a:pt x="885" y="1482"/>
                </a:lnTo>
                <a:lnTo>
                  <a:pt x="1032" y="1503"/>
                </a:lnTo>
                <a:lnTo>
                  <a:pt x="1257" y="1475"/>
                </a:lnTo>
                <a:lnTo>
                  <a:pt x="1531" y="1349"/>
                </a:lnTo>
                <a:lnTo>
                  <a:pt x="1777" y="1117"/>
                </a:lnTo>
                <a:lnTo>
                  <a:pt x="2283" y="288"/>
                </a:lnTo>
                <a:lnTo>
                  <a:pt x="2388" y="147"/>
                </a:lnTo>
                <a:lnTo>
                  <a:pt x="2550" y="0"/>
                </a:lnTo>
              </a:path>
            </a:pathLst>
          </a:custGeom>
          <a:noFill/>
          <a:ln w="38100">
            <a:solidFill>
              <a:srgbClr val="0000FF"/>
            </a:solidFill>
            <a:prstDash val="lgDash"/>
            <a:round/>
            <a:headEn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Tree>
  </p:cSld>
  <p:clrMapOvr>
    <a:masterClrMapping/>
  </p:clrMapOvr>
  <p:transition advTm="26611"/>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468313" y="0"/>
            <a:ext cx="8229600" cy="1143000"/>
          </a:xfrm>
        </p:spPr>
        <p:txBody>
          <a:bodyPr/>
          <a:lstStyle/>
          <a:p>
            <a:r>
              <a:rPr lang="it-IT" altLang="en-US" sz="3600" b="1"/>
              <a:t>Underwater extension of Citymap</a:t>
            </a:r>
            <a:endParaRPr lang="en-GB" altLang="en-US" sz="3600" b="1"/>
          </a:p>
        </p:txBody>
      </p:sp>
      <p:sp>
        <p:nvSpPr>
          <p:cNvPr id="332803" name="Rectangle 3"/>
          <p:cNvSpPr>
            <a:spLocks noGrp="1" noChangeArrowheads="1"/>
          </p:cNvSpPr>
          <p:nvPr>
            <p:ph type="body" idx="1"/>
          </p:nvPr>
        </p:nvSpPr>
        <p:spPr>
          <a:xfrm>
            <a:off x="539750" y="981075"/>
            <a:ext cx="8229600" cy="4525963"/>
          </a:xfrm>
        </p:spPr>
        <p:txBody>
          <a:bodyPr/>
          <a:lstStyle/>
          <a:p>
            <a:r>
              <a:rPr lang="it-IT" altLang="en-US" sz="2400"/>
              <a:t>If Citymap is to be employed for underwater applications, two main modifications are required:</a:t>
            </a:r>
          </a:p>
          <a:p>
            <a:pPr lvl="1"/>
            <a:r>
              <a:rPr lang="en-GB" altLang="en-US" sz="2000"/>
              <a:t>A new data-base of marine noise sources needs to be compiled</a:t>
            </a:r>
          </a:p>
          <a:p>
            <a:pPr lvl="1"/>
            <a:r>
              <a:rPr lang="en-GB" altLang="en-US" sz="2000"/>
              <a:t>The propagation algorithm must be replaced with a more realistic one, which takes into account the inhomogeneous medium and the multiple reflections between sea surface and sea floor.</a:t>
            </a:r>
          </a:p>
          <a:p>
            <a:r>
              <a:rPr lang="en-GB" altLang="en-US" sz="2400"/>
              <a:t>The first task is accomplished by performing thousands of recording of pass-by recordings with various types of boats, at various speeds, and with different sea state</a:t>
            </a:r>
          </a:p>
          <a:p>
            <a:r>
              <a:rPr lang="en-GB" altLang="en-US" sz="2400"/>
              <a:t>The second task requires a substantial effort for the software developer, who will have to rewrite completely the subroutine which performs the computations</a:t>
            </a:r>
          </a:p>
        </p:txBody>
      </p:sp>
    </p:spTree>
  </p:cSld>
  <p:clrMapOvr>
    <a:masterClrMapping/>
  </p:clrMapOvr>
  <p:transition advTm="84568"/>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468313" y="0"/>
            <a:ext cx="8229600" cy="1143000"/>
          </a:xfrm>
        </p:spPr>
        <p:txBody>
          <a:bodyPr/>
          <a:lstStyle/>
          <a:p>
            <a:r>
              <a:rPr lang="it-IT" altLang="en-US" sz="3600" b="1"/>
              <a:t>Example of usage of Underwater Citymap</a:t>
            </a:r>
            <a:endParaRPr lang="en-GB" altLang="en-US" sz="3600" b="1"/>
          </a:p>
        </p:txBody>
      </p:sp>
      <p:sp>
        <p:nvSpPr>
          <p:cNvPr id="342019" name="Rectangle 3"/>
          <p:cNvSpPr>
            <a:spLocks noGrp="1" noChangeArrowheads="1"/>
          </p:cNvSpPr>
          <p:nvPr>
            <p:ph type="body" idx="1"/>
          </p:nvPr>
        </p:nvSpPr>
        <p:spPr>
          <a:xfrm>
            <a:off x="482600" y="5573713"/>
            <a:ext cx="8229600" cy="890587"/>
          </a:xfrm>
        </p:spPr>
        <p:txBody>
          <a:bodyPr/>
          <a:lstStyle/>
          <a:p>
            <a:r>
              <a:rPr lang="it-IT" altLang="en-US" sz="2400"/>
              <a:t>Mapping of underwater sound pressure level due to a boat along a trajectory</a:t>
            </a:r>
            <a:endParaRPr lang="en-GB" altLang="en-US" sz="2400"/>
          </a:p>
        </p:txBody>
      </p:sp>
      <p:pic>
        <p:nvPicPr>
          <p:cNvPr id="3420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763" y="1238250"/>
            <a:ext cx="6689725"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84568"/>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ext Box 2"/>
          <p:cNvSpPr txBox="1">
            <a:spLocks noChangeArrowheads="1"/>
          </p:cNvSpPr>
          <p:nvPr/>
        </p:nvSpPr>
        <p:spPr bwMode="auto">
          <a:xfrm>
            <a:off x="2051050" y="188913"/>
            <a:ext cx="50403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US" altLang="en-US" sz="3600"/>
              <a:t>Internet resources</a:t>
            </a:r>
          </a:p>
        </p:txBody>
      </p:sp>
      <p:graphicFrame>
        <p:nvGraphicFramePr>
          <p:cNvPr id="225283" name="Object 3"/>
          <p:cNvGraphicFramePr>
            <a:graphicFrameLocks noChangeAspect="1"/>
          </p:cNvGraphicFramePr>
          <p:nvPr>
            <p:ph/>
          </p:nvPr>
        </p:nvGraphicFramePr>
        <p:xfrm>
          <a:off x="8459788" y="6165850"/>
          <a:ext cx="541337" cy="549275"/>
        </p:xfrm>
        <a:graphic>
          <a:graphicData uri="http://schemas.openxmlformats.org/presentationml/2006/ole">
            <mc:AlternateContent xmlns:mc="http://schemas.openxmlformats.org/markup-compatibility/2006">
              <mc:Choice xmlns:v="urn:schemas-microsoft-com:vml" Requires="v">
                <p:oleObj spid="_x0000_s225287" r:id="rId4" imgW="541020" imgH="548640" progId="Word.Picture.8">
                  <p:embed/>
                </p:oleObj>
              </mc:Choice>
              <mc:Fallback>
                <p:oleObj r:id="rId4" imgW="541020" imgH="548640" progId="Word.Pictur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165850"/>
                        <a:ext cx="541337"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284" name="Text Box 4"/>
          <p:cNvSpPr txBox="1">
            <a:spLocks noChangeArrowheads="1"/>
          </p:cNvSpPr>
          <p:nvPr/>
        </p:nvSpPr>
        <p:spPr bwMode="auto">
          <a:xfrm>
            <a:off x="611188" y="1052513"/>
            <a:ext cx="8137525" cy="530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it-IT" altLang="en-US" sz="2400" b="0"/>
              <a:t>All the papers previously published by Angelo Farina can be downloaded from his personal web site:</a:t>
            </a:r>
          </a:p>
          <a:p>
            <a:pPr algn="ctr">
              <a:spcBef>
                <a:spcPct val="50000"/>
              </a:spcBef>
            </a:pPr>
            <a:r>
              <a:rPr lang="it-IT" altLang="en-US" sz="2800">
                <a:solidFill>
                  <a:srgbClr val="FF0000"/>
                </a:solidFill>
                <a:hlinkClick r:id="rId6"/>
              </a:rPr>
              <a:t>www.angelofarina.it</a:t>
            </a:r>
            <a:endParaRPr lang="it-IT" altLang="en-US" sz="2800">
              <a:solidFill>
                <a:srgbClr val="FF0000"/>
              </a:solidFill>
            </a:endParaRPr>
          </a:p>
          <a:p>
            <a:pPr algn="ctr">
              <a:spcBef>
                <a:spcPct val="50000"/>
              </a:spcBef>
            </a:pPr>
            <a:endParaRPr lang="it-IT" altLang="en-US" sz="2400" b="0"/>
          </a:p>
          <a:p>
            <a:pPr algn="ctr">
              <a:spcBef>
                <a:spcPct val="50000"/>
              </a:spcBef>
            </a:pPr>
            <a:r>
              <a:rPr lang="it-IT" altLang="en-US" sz="2400" b="0"/>
              <a:t>The CITYMAP program can be downloaded from:</a:t>
            </a:r>
          </a:p>
          <a:p>
            <a:pPr algn="ctr">
              <a:spcBef>
                <a:spcPct val="50000"/>
              </a:spcBef>
            </a:pPr>
            <a:r>
              <a:rPr lang="it-IT" altLang="en-US" sz="2800">
                <a:solidFill>
                  <a:srgbClr val="FF0000"/>
                </a:solidFill>
                <a:hlinkClick r:id="rId7"/>
              </a:rPr>
              <a:t>www.angelofarina.it/Public/Disia</a:t>
            </a:r>
            <a:endParaRPr lang="it-IT" altLang="en-US" sz="2800">
              <a:solidFill>
                <a:srgbClr val="FF0000"/>
              </a:solidFill>
            </a:endParaRPr>
          </a:p>
          <a:p>
            <a:pPr algn="ctr">
              <a:spcBef>
                <a:spcPct val="50000"/>
              </a:spcBef>
            </a:pPr>
            <a:endParaRPr lang="it-IT" altLang="en-US" sz="2800">
              <a:solidFill>
                <a:srgbClr val="FF0000"/>
              </a:solidFill>
            </a:endParaRPr>
          </a:p>
          <a:p>
            <a:pPr algn="ctr">
              <a:spcBef>
                <a:spcPct val="50000"/>
              </a:spcBef>
            </a:pPr>
            <a:r>
              <a:rPr lang="it-IT" altLang="en-US" sz="2400" b="0"/>
              <a:t>Its use is free for academic research in public institutions (password issued on request)</a:t>
            </a:r>
          </a:p>
          <a:p>
            <a:pPr>
              <a:spcBef>
                <a:spcPct val="50000"/>
              </a:spcBef>
            </a:pPr>
            <a:endParaRPr lang="it-IT" altLang="en-US" sz="2400" b="0"/>
          </a:p>
        </p:txBody>
      </p:sp>
    </p:spTree>
  </p:cSld>
  <p:clrMapOvr>
    <a:masterClrMapping/>
  </p:clrMapOvr>
  <p:transition advTm="28282"/>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125413" y="1320800"/>
            <a:ext cx="8839200" cy="955675"/>
          </a:xfrm>
          <a:noFill/>
          <a:ln/>
        </p:spPr>
        <p:txBody>
          <a:bodyPr/>
          <a:lstStyle/>
          <a:p>
            <a:r>
              <a:rPr lang="it-IT" altLang="en-US" sz="3600" b="1"/>
              <a:t>Ambisonics recording and playback</a:t>
            </a:r>
            <a:endParaRPr lang="en-US" altLang="en-US" sz="3600" b="1"/>
          </a:p>
        </p:txBody>
      </p:sp>
      <p:sp>
        <p:nvSpPr>
          <p:cNvPr id="275459" name="Rectangle 3"/>
          <p:cNvSpPr>
            <a:spLocks noChangeArrowheads="1"/>
          </p:cNvSpPr>
          <p:nvPr/>
        </p:nvSpPr>
        <p:spPr bwMode="auto">
          <a:xfrm>
            <a:off x="3133725" y="2357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75460" name="Rectangle 4"/>
          <p:cNvSpPr>
            <a:spLocks noChangeArrowheads="1"/>
          </p:cNvSpPr>
          <p:nvPr/>
        </p:nvSpPr>
        <p:spPr bwMode="auto">
          <a:xfrm>
            <a:off x="3124200" y="259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75461" name="Rectangle 5"/>
          <p:cNvSpPr>
            <a:spLocks noChangeArrowheads="1"/>
          </p:cNvSpPr>
          <p:nvPr/>
        </p:nvSpPr>
        <p:spPr bwMode="auto">
          <a:xfrm>
            <a:off x="3133725" y="2752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75462" name="Rectangle 6"/>
          <p:cNvSpPr>
            <a:spLocks noChangeArrowheads="1"/>
          </p:cNvSpPr>
          <p:nvPr/>
        </p:nvSpPr>
        <p:spPr bwMode="auto">
          <a:xfrm>
            <a:off x="3367088" y="1819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75463" name="Rectangle 7"/>
          <p:cNvSpPr>
            <a:spLocks noChangeArrowheads="1"/>
          </p:cNvSpPr>
          <p:nvPr/>
        </p:nvSpPr>
        <p:spPr bwMode="auto">
          <a:xfrm>
            <a:off x="313372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75464" name="Rectangle 8"/>
          <p:cNvSpPr>
            <a:spLocks noGrp="1" noChangeArrowheads="1"/>
          </p:cNvSpPr>
          <p:nvPr>
            <p:ph type="body" idx="1"/>
          </p:nvPr>
        </p:nvSpPr>
        <p:spPr>
          <a:xfrm>
            <a:off x="457200" y="5029200"/>
            <a:ext cx="8458200" cy="1143000"/>
          </a:xfrm>
          <a:noFill/>
          <a:ln/>
        </p:spPr>
        <p:txBody>
          <a:bodyPr/>
          <a:lstStyle/>
          <a:p>
            <a:pPr marL="374650" indent="0">
              <a:buFontTx/>
              <a:buNone/>
            </a:pPr>
            <a:r>
              <a:rPr lang="it-IT" altLang="en-US" sz="2400"/>
              <a:t>Reproduction occurs over an array of 8-24 loudspeakers, through an Ambisonics decoder</a:t>
            </a:r>
            <a:endParaRPr lang="en-GB" altLang="en-US" sz="2400"/>
          </a:p>
        </p:txBody>
      </p:sp>
      <p:sp>
        <p:nvSpPr>
          <p:cNvPr id="275465" name="Rectangle 9"/>
          <p:cNvSpPr>
            <a:spLocks noChangeArrowheads="1"/>
          </p:cNvSpPr>
          <p:nvPr/>
        </p:nvSpPr>
        <p:spPr bwMode="auto">
          <a:xfrm>
            <a:off x="1828800" y="2724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aphicFrame>
        <p:nvGraphicFramePr>
          <p:cNvPr id="275466" name="Object 10"/>
          <p:cNvGraphicFramePr>
            <a:graphicFrameLocks noChangeAspect="1"/>
          </p:cNvGraphicFramePr>
          <p:nvPr/>
        </p:nvGraphicFramePr>
        <p:xfrm>
          <a:off x="152400" y="2528888"/>
          <a:ext cx="8839200" cy="2271712"/>
        </p:xfrm>
        <a:graphic>
          <a:graphicData uri="http://schemas.openxmlformats.org/presentationml/2006/ole">
            <mc:AlternateContent xmlns:mc="http://schemas.openxmlformats.org/markup-compatibility/2006">
              <mc:Choice xmlns:v="urn:schemas-microsoft-com:vml" Requires="v">
                <p:oleObj spid="_x0000_s275470" r:id="rId3" imgW="5486400" imgH="1409700" progId="Word.Picture.8">
                  <p:embed/>
                </p:oleObj>
              </mc:Choice>
              <mc:Fallback>
                <p:oleObj r:id="rId3" imgW="5486400" imgH="1409700" progId="Word.Picture.8">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528888"/>
                        <a:ext cx="8839200" cy="2271712"/>
                      </a:xfrm>
                      <a:prstGeom prst="rect">
                        <a:avLst/>
                      </a:prstGeom>
                      <a:noFill/>
                      <a:ln w="9525">
                        <a:solidFill>
                          <a:schemeClr val="bg2"/>
                        </a:solidFill>
                        <a:miter lim="800000"/>
                        <a:headEnd/>
                        <a:tailEnd/>
                      </a:ln>
                      <a:extLst>
                        <a:ext uri="{909E8E84-426E-40DD-AFC4-6F175D3DCCD1}">
                          <a14:hiddenFill xmlns:a14="http://schemas.microsoft.com/office/drawing/2010/main">
                            <a:solidFill>
                              <a:schemeClr val="tx1"/>
                            </a:solidFill>
                          </a14:hiddenFill>
                        </a:ext>
                      </a:extLst>
                    </p:spPr>
                  </p:pic>
                </p:oleObj>
              </mc:Fallback>
            </mc:AlternateContent>
          </a:graphicData>
        </a:graphic>
      </p:graphicFrame>
      <p:pic>
        <p:nvPicPr>
          <p:cNvPr id="275467" name="Picture 11" descr="amb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38200" cy="83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45419"/>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ChangeArrowheads="1"/>
          </p:cNvSpPr>
          <p:nvPr/>
        </p:nvSpPr>
        <p:spPr bwMode="auto">
          <a:xfrm>
            <a:off x="250825" y="1449388"/>
            <a:ext cx="2519363" cy="2159000"/>
          </a:xfrm>
          <a:prstGeom prst="rect">
            <a:avLst/>
          </a:prstGeom>
          <a:solidFill>
            <a:srgbClr val="3366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4197" name="Text Box 5"/>
          <p:cNvSpPr txBox="1">
            <a:spLocks noChangeArrowheads="1"/>
          </p:cNvSpPr>
          <p:nvPr/>
        </p:nvSpPr>
        <p:spPr bwMode="auto">
          <a:xfrm>
            <a:off x="395288" y="1438275"/>
            <a:ext cx="2160587" cy="396875"/>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en-US" sz="2000" b="0"/>
              <a:t>Recording</a:t>
            </a:r>
          </a:p>
        </p:txBody>
      </p:sp>
      <p:sp>
        <p:nvSpPr>
          <p:cNvPr id="264198" name="Rectangle 6"/>
          <p:cNvSpPr>
            <a:spLocks noChangeArrowheads="1"/>
          </p:cNvSpPr>
          <p:nvPr/>
        </p:nvSpPr>
        <p:spPr bwMode="auto">
          <a:xfrm>
            <a:off x="3276600" y="1438275"/>
            <a:ext cx="2519363" cy="2159000"/>
          </a:xfrm>
          <a:prstGeom prst="rect">
            <a:avLst/>
          </a:prstGeom>
          <a:solidFill>
            <a:srgbClr val="0066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4199" name="Text Box 7"/>
          <p:cNvSpPr txBox="1">
            <a:spLocks noChangeArrowheads="1"/>
          </p:cNvSpPr>
          <p:nvPr/>
        </p:nvSpPr>
        <p:spPr bwMode="auto">
          <a:xfrm>
            <a:off x="3421063" y="1438275"/>
            <a:ext cx="2160587" cy="396875"/>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en-US" sz="2000" b="0"/>
              <a:t>Processing</a:t>
            </a:r>
          </a:p>
        </p:txBody>
      </p:sp>
      <p:sp>
        <p:nvSpPr>
          <p:cNvPr id="264200" name="Rectangle 8"/>
          <p:cNvSpPr>
            <a:spLocks noChangeArrowheads="1"/>
          </p:cNvSpPr>
          <p:nvPr/>
        </p:nvSpPr>
        <p:spPr bwMode="auto">
          <a:xfrm>
            <a:off x="6300788" y="3933825"/>
            <a:ext cx="2519362" cy="2159000"/>
          </a:xfrm>
          <a:prstGeom prst="rect">
            <a:avLst/>
          </a:prstGeom>
          <a:solidFill>
            <a:srgbClr val="0066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4201" name="Text Box 9"/>
          <p:cNvSpPr txBox="1">
            <a:spLocks noChangeArrowheads="1"/>
          </p:cNvSpPr>
          <p:nvPr/>
        </p:nvSpPr>
        <p:spPr bwMode="auto">
          <a:xfrm>
            <a:off x="6445250" y="3895725"/>
            <a:ext cx="2160588" cy="396875"/>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en-US" sz="2000" b="0">
                <a:solidFill>
                  <a:schemeClr val="bg1"/>
                </a:solidFill>
              </a:rPr>
              <a:t>Playback</a:t>
            </a:r>
          </a:p>
        </p:txBody>
      </p:sp>
      <p:graphicFrame>
        <p:nvGraphicFramePr>
          <p:cNvPr id="264202" name="Object 10"/>
          <p:cNvGraphicFramePr>
            <a:graphicFrameLocks noChangeAspect="1"/>
          </p:cNvGraphicFramePr>
          <p:nvPr/>
        </p:nvGraphicFramePr>
        <p:xfrm>
          <a:off x="3348038" y="1989138"/>
          <a:ext cx="2376487" cy="1368425"/>
        </p:xfrm>
        <a:graphic>
          <a:graphicData uri="http://schemas.openxmlformats.org/presentationml/2006/ole">
            <mc:AlternateContent xmlns:mc="http://schemas.openxmlformats.org/markup-compatibility/2006">
              <mc:Choice xmlns:v="urn:schemas-microsoft-com:vml" Requires="v">
                <p:oleObj spid="_x0000_s264220" name="CorelDRAW" r:id="rId4" imgW="4065118" imgH="1679753" progId="CorelDraw.Graphic.7">
                  <p:embed/>
                </p:oleObj>
              </mc:Choice>
              <mc:Fallback>
                <p:oleObj name="CorelDRAW" r:id="rId4" imgW="4065118" imgH="1679753" progId="CorelDraw.Graphic.7">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1989138"/>
                        <a:ext cx="2376487" cy="1368425"/>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64203" name="Picture 11" descr="ambisonic_bootlegs_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7050" y="4295775"/>
            <a:ext cx="1362075" cy="1654175"/>
          </a:xfrm>
          <a:prstGeom prst="rect">
            <a:avLst/>
          </a:prstGeom>
          <a:noFill/>
          <a:extLst>
            <a:ext uri="{909E8E84-426E-40DD-AFC4-6F175D3DCCD1}">
              <a14:hiddenFill xmlns:a14="http://schemas.microsoft.com/office/drawing/2010/main">
                <a:solidFill>
                  <a:srgbClr val="FFFFFF"/>
                </a:solidFill>
              </a14:hiddenFill>
            </a:ext>
          </a:extLst>
        </p:spPr>
      </p:pic>
      <p:sp>
        <p:nvSpPr>
          <p:cNvPr id="264204" name="Line 12"/>
          <p:cNvSpPr>
            <a:spLocks noChangeShapeType="1"/>
          </p:cNvSpPr>
          <p:nvPr/>
        </p:nvSpPr>
        <p:spPr bwMode="auto">
          <a:xfrm>
            <a:off x="2843213" y="2565400"/>
            <a:ext cx="4318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4205" name="Line 13"/>
          <p:cNvSpPr>
            <a:spLocks noChangeShapeType="1"/>
          </p:cNvSpPr>
          <p:nvPr/>
        </p:nvSpPr>
        <p:spPr bwMode="auto">
          <a:xfrm>
            <a:off x="5867400" y="2565400"/>
            <a:ext cx="576263"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4206" name="Line 14"/>
          <p:cNvSpPr>
            <a:spLocks noChangeShapeType="1"/>
          </p:cNvSpPr>
          <p:nvPr/>
        </p:nvSpPr>
        <p:spPr bwMode="auto">
          <a:xfrm>
            <a:off x="250825" y="3860800"/>
            <a:ext cx="8569325" cy="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4207" name="Line 15"/>
          <p:cNvSpPr>
            <a:spLocks noChangeShapeType="1"/>
          </p:cNvSpPr>
          <p:nvPr/>
        </p:nvSpPr>
        <p:spPr bwMode="auto">
          <a:xfrm flipV="1">
            <a:off x="2989263" y="2997200"/>
            <a:ext cx="287337"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4208" name="Line 16"/>
          <p:cNvSpPr>
            <a:spLocks noChangeShapeType="1"/>
          </p:cNvSpPr>
          <p:nvPr/>
        </p:nvSpPr>
        <p:spPr bwMode="auto">
          <a:xfrm>
            <a:off x="7524750" y="1989138"/>
            <a:ext cx="0" cy="1944687"/>
          </a:xfrm>
          <a:prstGeom prst="line">
            <a:avLst/>
          </a:prstGeom>
          <a:noFill/>
          <a:ln w="571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4209" name="Rectangle 17"/>
          <p:cNvSpPr>
            <a:spLocks noChangeArrowheads="1"/>
          </p:cNvSpPr>
          <p:nvPr/>
        </p:nvSpPr>
        <p:spPr bwMode="auto">
          <a:xfrm>
            <a:off x="250825" y="4005263"/>
            <a:ext cx="2520950" cy="1944687"/>
          </a:xfrm>
          <a:prstGeom prst="rect">
            <a:avLst/>
          </a:prstGeom>
          <a:solidFill>
            <a:srgbClr val="0066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4210" name="Text Box 18"/>
          <p:cNvSpPr txBox="1">
            <a:spLocks noChangeArrowheads="1"/>
          </p:cNvSpPr>
          <p:nvPr/>
        </p:nvSpPr>
        <p:spPr bwMode="auto">
          <a:xfrm>
            <a:off x="468313" y="4437063"/>
            <a:ext cx="2016125" cy="1128712"/>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en-US" sz="2000" b="0">
                <a:solidFill>
                  <a:schemeClr val="bg1"/>
                </a:solidFill>
              </a:rPr>
              <a:t>Encoding</a:t>
            </a:r>
          </a:p>
          <a:p>
            <a:pPr algn="ctr">
              <a:spcBef>
                <a:spcPct val="50000"/>
              </a:spcBef>
            </a:pPr>
            <a:endParaRPr lang="it-IT" altLang="en-US" sz="1200" b="0">
              <a:solidFill>
                <a:schemeClr val="bg1"/>
              </a:solidFill>
            </a:endParaRPr>
          </a:p>
          <a:p>
            <a:pPr algn="ctr">
              <a:spcBef>
                <a:spcPct val="50000"/>
              </a:spcBef>
            </a:pPr>
            <a:r>
              <a:rPr lang="it-IT" altLang="en-US" sz="2000" b="0" i="1">
                <a:solidFill>
                  <a:schemeClr val="bg1"/>
                </a:solidFill>
              </a:rPr>
              <a:t>B-Format</a:t>
            </a:r>
          </a:p>
        </p:txBody>
      </p:sp>
      <p:sp>
        <p:nvSpPr>
          <p:cNvPr id="264211" name="Rectangle 19"/>
          <p:cNvSpPr>
            <a:spLocks noChangeArrowheads="1"/>
          </p:cNvSpPr>
          <p:nvPr/>
        </p:nvSpPr>
        <p:spPr bwMode="auto">
          <a:xfrm>
            <a:off x="6516688" y="1773238"/>
            <a:ext cx="2016125" cy="1439862"/>
          </a:xfrm>
          <a:prstGeom prst="rect">
            <a:avLst/>
          </a:prstGeom>
          <a:solidFill>
            <a:srgbClr val="0066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4212" name="Text Box 20"/>
          <p:cNvSpPr txBox="1">
            <a:spLocks noChangeArrowheads="1"/>
          </p:cNvSpPr>
          <p:nvPr/>
        </p:nvSpPr>
        <p:spPr bwMode="auto">
          <a:xfrm>
            <a:off x="6516688" y="1916113"/>
            <a:ext cx="2016125" cy="1128712"/>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en-US" sz="2000" b="0">
                <a:solidFill>
                  <a:schemeClr val="bg1"/>
                </a:solidFill>
              </a:rPr>
              <a:t>Decoding</a:t>
            </a:r>
          </a:p>
          <a:p>
            <a:pPr algn="ctr">
              <a:spcBef>
                <a:spcPct val="50000"/>
              </a:spcBef>
            </a:pPr>
            <a:endParaRPr lang="it-IT" altLang="en-US" sz="1200" b="0">
              <a:solidFill>
                <a:schemeClr val="bg1"/>
              </a:solidFill>
            </a:endParaRPr>
          </a:p>
          <a:p>
            <a:pPr algn="ctr">
              <a:spcBef>
                <a:spcPct val="50000"/>
              </a:spcBef>
            </a:pPr>
            <a:r>
              <a:rPr lang="it-IT" altLang="en-US" sz="2000" b="0" i="1">
                <a:solidFill>
                  <a:schemeClr val="bg1"/>
                </a:solidFill>
              </a:rPr>
              <a:t>Speaker-feeds</a:t>
            </a:r>
          </a:p>
        </p:txBody>
      </p:sp>
      <p:pic>
        <p:nvPicPr>
          <p:cNvPr id="264213" name="Picture 21" descr="soundfoel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2988" y="1989138"/>
            <a:ext cx="796925" cy="1477962"/>
          </a:xfrm>
          <a:prstGeom prst="rect">
            <a:avLst/>
          </a:prstGeom>
          <a:noFill/>
          <a:extLst>
            <a:ext uri="{909E8E84-426E-40DD-AFC4-6F175D3DCCD1}">
              <a14:hiddenFill xmlns:a14="http://schemas.microsoft.com/office/drawing/2010/main">
                <a:solidFill>
                  <a:srgbClr val="FFFFFF"/>
                </a:solidFill>
              </a14:hiddenFill>
            </a:ext>
          </a:extLst>
        </p:spPr>
      </p:pic>
      <p:sp>
        <p:nvSpPr>
          <p:cNvPr id="264214" name="Line 22"/>
          <p:cNvSpPr>
            <a:spLocks noChangeShapeType="1"/>
          </p:cNvSpPr>
          <p:nvPr/>
        </p:nvSpPr>
        <p:spPr bwMode="auto">
          <a:xfrm flipH="1" flipV="1">
            <a:off x="2987675" y="2997200"/>
            <a:ext cx="0" cy="2087563"/>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4215" name="Line 23"/>
          <p:cNvSpPr>
            <a:spLocks noChangeShapeType="1"/>
          </p:cNvSpPr>
          <p:nvPr/>
        </p:nvSpPr>
        <p:spPr bwMode="auto">
          <a:xfrm flipV="1">
            <a:off x="2771775" y="5084763"/>
            <a:ext cx="2159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64216" name="Picture 24" descr="amb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264218" name="Rectangle 26"/>
          <p:cNvSpPr>
            <a:spLocks noGrp="1" noChangeArrowheads="1"/>
          </p:cNvSpPr>
          <p:nvPr>
            <p:ph type="title" idx="4294967295"/>
          </p:nvPr>
        </p:nvSpPr>
        <p:spPr>
          <a:xfrm>
            <a:off x="506413" y="0"/>
            <a:ext cx="8229600" cy="1143000"/>
          </a:xfrm>
        </p:spPr>
        <p:txBody>
          <a:bodyPr/>
          <a:lstStyle/>
          <a:p>
            <a:r>
              <a:rPr lang="en-GB" altLang="en-US" sz="3600" b="1"/>
              <a:t>Ambisonics Technology</a:t>
            </a:r>
          </a:p>
        </p:txBody>
      </p:sp>
    </p:spTree>
  </p:cSld>
  <p:clrMapOvr>
    <a:masterClrMapping/>
  </p:clrMapOvr>
  <p:transition advTm="51409"/>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1042988" y="0"/>
            <a:ext cx="7654925" cy="908050"/>
          </a:xfrm>
          <a:noFill/>
          <a:ln/>
        </p:spPr>
        <p:txBody>
          <a:bodyPr/>
          <a:lstStyle/>
          <a:p>
            <a:r>
              <a:rPr lang="it-IT" altLang="en-US" sz="3600" b="1">
                <a:solidFill>
                  <a:schemeClr val="tx1"/>
                </a:solidFill>
              </a:rPr>
              <a:t>The Soundfield microphone</a:t>
            </a:r>
          </a:p>
        </p:txBody>
      </p:sp>
      <p:sp>
        <p:nvSpPr>
          <p:cNvPr id="276483" name="Text Box 3"/>
          <p:cNvSpPr txBox="1">
            <a:spLocks noChangeArrowheads="1"/>
          </p:cNvSpPr>
          <p:nvPr/>
        </p:nvSpPr>
        <p:spPr bwMode="auto">
          <a:xfrm>
            <a:off x="3708400" y="1268413"/>
            <a:ext cx="5040313" cy="481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it-IT" altLang="en-US" sz="2000" b="0"/>
              <a:t> This microphone is equipped with 4 subcardioid capsules, placed on the faces of a thetraedron</a:t>
            </a:r>
          </a:p>
          <a:p>
            <a:pPr>
              <a:spcBef>
                <a:spcPct val="50000"/>
              </a:spcBef>
              <a:buFontTx/>
              <a:buChar char="•"/>
            </a:pPr>
            <a:r>
              <a:rPr lang="it-IT" altLang="en-US" sz="2000" b="0"/>
              <a:t> The signal are analogically processed in its own special control box, which derives 4 “B-format” signals</a:t>
            </a:r>
          </a:p>
          <a:p>
            <a:pPr>
              <a:spcBef>
                <a:spcPct val="50000"/>
              </a:spcBef>
              <a:buFontTx/>
              <a:buChar char="•"/>
            </a:pPr>
            <a:r>
              <a:rPr lang="it-IT" altLang="en-US" sz="2000" b="0"/>
              <a:t> These signals are:</a:t>
            </a:r>
          </a:p>
          <a:p>
            <a:pPr lvl="1">
              <a:spcBef>
                <a:spcPct val="50000"/>
              </a:spcBef>
              <a:buFontTx/>
              <a:buChar char="•"/>
            </a:pPr>
            <a:r>
              <a:rPr lang="it-IT" altLang="en-US" sz="2400" b="0"/>
              <a:t> </a:t>
            </a:r>
            <a:r>
              <a:rPr lang="it-IT" altLang="en-US" sz="2000" b="0"/>
              <a:t>W : omnidirectional (sound pressure)</a:t>
            </a:r>
          </a:p>
          <a:p>
            <a:pPr lvl="1">
              <a:spcBef>
                <a:spcPct val="50000"/>
              </a:spcBef>
              <a:buFontTx/>
              <a:buChar char="•"/>
            </a:pPr>
            <a:r>
              <a:rPr lang="it-IT" altLang="en-US" sz="2000" b="0"/>
              <a:t> X,Y,Z : the three figure-of-eight microphones aligned with the ISO cartesian reference</a:t>
            </a:r>
            <a:r>
              <a:rPr lang="it-IT" altLang="en-US" sz="2400" b="0"/>
              <a:t> </a:t>
            </a:r>
            <a:r>
              <a:rPr lang="it-IT" altLang="en-US" sz="2000" b="0"/>
              <a:t>system – these signals are the cartesian components of the “particle velocity” vector</a:t>
            </a:r>
            <a:endParaRPr lang="en-US" altLang="en-US" sz="2000" b="0"/>
          </a:p>
        </p:txBody>
      </p:sp>
      <p:pic>
        <p:nvPicPr>
          <p:cNvPr id="276484" name="Picture 4" descr="sf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052513"/>
            <a:ext cx="2846387"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485" name="Picture 5" descr="sfar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3644900"/>
            <a:ext cx="2401888"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486" name="Picture 6" descr="amb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838200" cy="838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4416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48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48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idx="4294967295"/>
          </p:nvPr>
        </p:nvSpPr>
        <p:spPr>
          <a:xfrm>
            <a:off x="1347788" y="0"/>
            <a:ext cx="7545387" cy="1019175"/>
          </a:xfrm>
        </p:spPr>
        <p:txBody>
          <a:bodyPr/>
          <a:lstStyle/>
          <a:p>
            <a:r>
              <a:rPr lang="it-IT" altLang="en-US" sz="3600" b="1"/>
              <a:t>Other tetrahedrical microphones</a:t>
            </a:r>
            <a:endParaRPr lang="en-GB" altLang="en-US" sz="3600" b="1"/>
          </a:p>
        </p:txBody>
      </p:sp>
      <p:sp>
        <p:nvSpPr>
          <p:cNvPr id="278531" name="Rectangle 3"/>
          <p:cNvSpPr>
            <a:spLocks noGrp="1" noChangeArrowheads="1"/>
          </p:cNvSpPr>
          <p:nvPr>
            <p:ph type="body" idx="4294967295"/>
          </p:nvPr>
        </p:nvSpPr>
        <p:spPr>
          <a:xfrm>
            <a:off x="468313" y="981075"/>
            <a:ext cx="8229600" cy="1389063"/>
          </a:xfrm>
        </p:spPr>
        <p:txBody>
          <a:bodyPr/>
          <a:lstStyle/>
          <a:p>
            <a:r>
              <a:rPr lang="it-IT" altLang="en-US" sz="2400"/>
              <a:t>Trinnov, DPA, CoreSound, Brahma are other microphone systems which record natively the A-format signals, which later are digitally converted to B-format</a:t>
            </a:r>
            <a:endParaRPr lang="en-GB" altLang="en-US" sz="2400"/>
          </a:p>
        </p:txBody>
      </p:sp>
      <p:pic>
        <p:nvPicPr>
          <p:cNvPr id="278532" name="Picture 11" descr="DPA-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6125" y="2333625"/>
            <a:ext cx="1595438"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533" name="Picture 12" descr="optimizer_micro_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2333625"/>
            <a:ext cx="1420812" cy="41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534" name="Picture 8" descr="TetraMic18-200x43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41750" y="2333625"/>
            <a:ext cx="193675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535" name="Picture 9" descr="P1010617.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16613" y="2333625"/>
            <a:ext cx="3146425" cy="419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536" name="Picture 8" descr="amb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838200" cy="83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30651"/>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468313" y="0"/>
            <a:ext cx="8229600" cy="908050"/>
          </a:xfrm>
          <a:noFill/>
          <a:ln/>
        </p:spPr>
        <p:txBody>
          <a:bodyPr/>
          <a:lstStyle/>
          <a:p>
            <a:r>
              <a:rPr lang="it-IT" altLang="en-US" sz="3600" b="1">
                <a:solidFill>
                  <a:schemeClr val="tx1"/>
                </a:solidFill>
              </a:rPr>
              <a:t>The B-format components</a:t>
            </a:r>
          </a:p>
        </p:txBody>
      </p:sp>
      <p:sp>
        <p:nvSpPr>
          <p:cNvPr id="279555" name="Text Box 3"/>
          <p:cNvSpPr txBox="1">
            <a:spLocks noChangeArrowheads="1"/>
          </p:cNvSpPr>
          <p:nvPr/>
        </p:nvSpPr>
        <p:spPr bwMode="auto">
          <a:xfrm>
            <a:off x="5724525" y="1268413"/>
            <a:ext cx="3240088" cy="407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it-IT" altLang="en-US" b="0"/>
              <a:t> Physically, W is a signal proportional to the pressure, XYZ are signals proportional to the three Cartesian components of the particle velocity</a:t>
            </a:r>
          </a:p>
          <a:p>
            <a:pPr>
              <a:spcBef>
                <a:spcPct val="50000"/>
              </a:spcBef>
              <a:buFontTx/>
              <a:buChar char="•"/>
            </a:pPr>
            <a:r>
              <a:rPr lang="it-IT" altLang="en-US" b="0"/>
              <a:t> when a sound wave impinges over the microphone from the “negative” direction of the x-axis, the signal on the X output will have polarity reversed with respect to the W signal</a:t>
            </a:r>
            <a:endParaRPr lang="en-US" altLang="en-US" b="0"/>
          </a:p>
        </p:txBody>
      </p:sp>
      <p:pic>
        <p:nvPicPr>
          <p:cNvPr id="279556" name="Picture 4" descr="s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13" y="1052513"/>
            <a:ext cx="269875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557" name="Picture 5" descr="s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1052513"/>
            <a:ext cx="269875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558" name="Picture 6" descr="s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13" y="3644900"/>
            <a:ext cx="269875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559" name="Picture 7" descr="s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6238" y="3644900"/>
            <a:ext cx="269875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560" name="Picture 8" descr="s_ax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5875" y="3213100"/>
            <a:ext cx="950913"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561" name="Picture 9" descr="amb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838200" cy="838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437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9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95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idx="4294967295"/>
          </p:nvPr>
        </p:nvSpPr>
        <p:spPr>
          <a:xfrm>
            <a:off x="431800" y="0"/>
            <a:ext cx="8229600" cy="1019175"/>
          </a:xfrm>
        </p:spPr>
        <p:txBody>
          <a:bodyPr/>
          <a:lstStyle/>
          <a:p>
            <a:r>
              <a:rPr lang="it-IT" altLang="en-US" sz="3600" b="1"/>
              <a:t>A-format to B-format</a:t>
            </a:r>
            <a:endParaRPr lang="en-GB" altLang="en-US" sz="3600" b="1"/>
          </a:p>
        </p:txBody>
      </p:sp>
      <p:sp>
        <p:nvSpPr>
          <p:cNvPr id="281603" name="Rectangle 3"/>
          <p:cNvSpPr>
            <a:spLocks noGrp="1" noChangeArrowheads="1"/>
          </p:cNvSpPr>
          <p:nvPr>
            <p:ph type="body" idx="4294967295"/>
          </p:nvPr>
        </p:nvSpPr>
        <p:spPr>
          <a:xfrm>
            <a:off x="468313" y="4868863"/>
            <a:ext cx="8229600" cy="1389062"/>
          </a:xfrm>
        </p:spPr>
        <p:txBody>
          <a:bodyPr/>
          <a:lstStyle/>
          <a:p>
            <a:r>
              <a:rPr lang="it-IT" altLang="en-US" sz="2400"/>
              <a:t>The A-format signals are the “raw” signals coming from the 4 capsules, loated at 4 of the 8 vertexes of a cube, typically at locations FLU-FRD-BLD-BRU</a:t>
            </a:r>
            <a:endParaRPr lang="en-GB" altLang="en-US" sz="2400"/>
          </a:p>
        </p:txBody>
      </p:sp>
      <p:pic>
        <p:nvPicPr>
          <p:cNvPr id="281605" name="Picture 5" descr="amb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281606" name="Picture 6" descr="ISORE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1057275"/>
            <a:ext cx="3790950" cy="3667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22152"/>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Underwater applications of the Brahma and Citymap technologies for the Interreg project:&amp;#x0D;&amp;#x0A;“MANagement of anthropoge&quot;/&gt;&lt;property id=&quot;20307&quot; value=&quot;257&quot;/&gt;&lt;/object&gt;&lt;object type=&quot;3&quot; unique_id=&quot;10061&quot;&gt;&lt;property id=&quot;20148&quot; value=&quot;5&quot;/&gt;&lt;property id=&quot;20300&quot; value=&quot;Slide 3 - &amp;quot;Ambisonics technology&amp;quot;&quot;/&gt;&lt;property id=&quot;20307&quot; value=&quot;302&quot;/&gt;&lt;/object&gt;&lt;object type=&quot;3&quot; unique_id=&quot;10064&quot;&gt;&lt;property id=&quot;20148&quot; value=&quot;5&quot;/&gt;&lt;property id=&quot;20300&quot; value=&quot;Slide 14 - &amp;quot;Decoding &amp;amp; Playback&amp;quot;&quot;/&gt;&lt;property id=&quot;20307&quot; value=&quot;303&quot;/&gt;&lt;/object&gt;&lt;object type=&quot;3&quot; unique_id=&quot;10065&quot;&gt;&lt;property id=&quot;20148&quot; value=&quot;5&quot;/&gt;&lt;property id=&quot;20300&quot; value=&quot;Slide 15 - &amp;quot;Software for Ambisonics decoding&amp;quot;&quot;/&gt;&lt;property id=&quot;20307&quot; value=&quot;321&quot;/&gt;&lt;/object&gt;&lt;object type=&quot;3&quot; unique_id=&quot;10066&quot;&gt;&lt;property id=&quot;20148&quot; value=&quot;5&quot;/&gt;&lt;property id=&quot;20300&quot; value=&quot;Slide 17 - &amp;quot;Rooms for Ambisonics playback&amp;quot;&quot;/&gt;&lt;property id=&quot;20307&quot; value=&quot;320&quot;/&gt;&lt;/object&gt;&lt;object type=&quot;3&quot; unique_id=&quot;10072&quot;&gt;&lt;property id=&quot;20148&quot; value=&quot;5&quot;/&gt;&lt;property id=&quot;20300&quot; value=&quot;Slide 51&quot;/&gt;&lt;property id=&quot;20307&quot; value=&quot;326&quot;/&gt;&lt;/object&gt;&lt;object type=&quot;3&quot; unique_id=&quot;10641&quot;&gt;&lt;property id=&quot;20148&quot; value=&quot;5&quot;/&gt;&lt;property id=&quot;20300&quot; value=&quot;Slide 2 - &amp;quot;Goals&amp;quot;&quot;/&gt;&lt;property id=&quot;20307&quot; value=&quot;336&quot;/&gt;&lt;/object&gt;&lt;object type=&quot;3&quot; unique_id=&quot;10821&quot;&gt;&lt;property id=&quot;20148&quot; value=&quot;5&quot;/&gt;&lt;property id=&quot;20300&quot; value=&quot;Slide 18 - &amp;quot;Rooms for Ambisonics playback&amp;quot;&quot;/&gt;&lt;property id=&quot;20307&quot; value=&quot;338&quot;/&gt;&lt;/object&gt;&lt;object type=&quot;3&quot; unique_id=&quot;11126&quot;&gt;&lt;property id=&quot;20148&quot; value=&quot;5&quot;/&gt;&lt;property id=&quot;20300&quot; value=&quot;Slide 4 - &amp;quot;Ambisonics recording and playback&amp;quot;&quot;/&gt;&lt;property id=&quot;20307&quot; value=&quot;349&quot;/&gt;&lt;/object&gt;&lt;object type=&quot;3&quot; unique_id=&quot;11127&quot;&gt;&lt;property id=&quot;20148&quot; value=&quot;5&quot;/&gt;&lt;property id=&quot;20300&quot; value=&quot;Slide 5 - &amp;quot;Ambisonics Technology&amp;quot;&quot;/&gt;&lt;property id=&quot;20307&quot; value=&quot;343&quot;/&gt;&lt;/object&gt;&lt;object type=&quot;3&quot; unique_id=&quot;11129&quot;&gt;&lt;property id=&quot;20148&quot; value=&quot;5&quot;/&gt;&lt;property id=&quot;20300&quot; value=&quot;Slide 6 - &amp;quot;The Soundfield microphone&amp;quot;&quot;/&gt;&lt;property id=&quot;20307&quot; value=&quot;350&quot;/&gt;&lt;/object&gt;&lt;object type=&quot;3&quot; unique_id=&quot;11130&quot;&gt;&lt;property id=&quot;20148&quot; value=&quot;5&quot;/&gt;&lt;property id=&quot;20300&quot; value=&quot;Slide 7 - &amp;quot;Other tetrahedrical microphones&amp;quot;&quot;/&gt;&lt;property id=&quot;20307&quot; value=&quot;351&quot;/&gt;&lt;/object&gt;&lt;object type=&quot;3&quot; unique_id=&quot;11131&quot;&gt;&lt;property id=&quot;20148&quot; value=&quot;5&quot;/&gt;&lt;property id=&quot;20300&quot; value=&quot;Slide 8 - &amp;quot;The B-format components&amp;quot;&quot;/&gt;&lt;property id=&quot;20307&quot; value=&quot;352&quot;/&gt;&lt;/object&gt;&lt;object type=&quot;3&quot; unique_id=&quot;11132&quot;&gt;&lt;property id=&quot;20148&quot; value=&quot;5&quot;/&gt;&lt;property id=&quot;20300&quot; value=&quot;Slide 9 - &amp;quot;A-format to B-format&amp;quot;&quot;/&gt;&lt;property id=&quot;20307&quot; value=&quot;353&quot;/&gt;&lt;/object&gt;&lt;object type=&quot;3&quot; unique_id=&quot;11133&quot;&gt;&lt;property id=&quot;20148&quot; value=&quot;5&quot;/&gt;&lt;property id=&quot;20300&quot; value=&quot;Slide 10 - &amp;quot;A-format to B-format&amp;quot;&quot;/&gt;&lt;property id=&quot;20307&quot; value=&quot;354&quot;/&gt;&lt;/object&gt;&lt;object type=&quot;3&quot; unique_id=&quot;11134&quot;&gt;&lt;property id=&quot;20148&quot; value=&quot;5&quot;/&gt;&lt;property id=&quot;20300&quot; value=&quot;Slide 11 - &amp;quot;Recording&amp;quot;&quot;/&gt;&lt;property id=&quot;20307&quot; value=&quot;345&quot;/&gt;&lt;/object&gt;&lt;object type=&quot;3&quot; unique_id=&quot;11135&quot;&gt;&lt;property id=&quot;20148&quot; value=&quot;5&quot;/&gt;&lt;property id=&quot;20300&quot; value=&quot;Slide 12 - &amp;quot;Encoding (synthetic B-format)&amp;quot;&quot;/&gt;&lt;property id=&quot;20307&quot; value=&quot;346&quot;/&gt;&lt;/object&gt;&lt;object type=&quot;3&quot; unique_id=&quot;11136&quot;&gt;&lt;property id=&quot;20148&quot; value=&quot;5&quot;/&gt;&lt;property id=&quot;20300&quot; value=&quot;Slide 13 - &amp;quot;Processing&amp;quot;&quot;/&gt;&lt;property id=&quot;20307&quot; value=&quot;347&quot;/&gt;&lt;/object&gt;&lt;object type=&quot;3&quot; unique_id=&quot;11138&quot;&gt;&lt;property id=&quot;20148&quot; value=&quot;5&quot;/&gt;&lt;property id=&quot;20300&quot; value=&quot;Slide 16 - &amp;quot;Software for Ambisonics processing&amp;quot;&quot;/&gt;&lt;property id=&quot;20307&quot; value=&quot;342&quot;/&gt;&lt;/object&gt;&lt;object type=&quot;3&quot; unique_id=&quot;11460&quot;&gt;&lt;property id=&quot;20148&quot; value=&quot;5&quot;/&gt;&lt;property id=&quot;20300&quot; value=&quot;Slide 19 - &amp;quot;BRAHMA: 4-channels recorder&amp;quot;&quot;/&gt;&lt;property id=&quot;20307&quot; value=&quot;356&quot;/&gt;&lt;/object&gt;&lt;object type=&quot;3&quot; unique_id=&quot;11461&quot;&gt;&lt;property id=&quot;20148&quot; value=&quot;5&quot;/&gt;&lt;property id=&quot;20300&quot; value=&quot;Slide 20 - &amp;quot;BRAHMA: 4-channels recorder&amp;quot;&quot;/&gt;&lt;property id=&quot;20307&quot; value=&quot;357&quot;/&gt;&lt;/object&gt;&lt;object type=&quot;3&quot; unique_id=&quot;11463&quot;&gt;&lt;property id=&quot;20148&quot; value=&quot;5&quot;/&gt;&lt;property id=&quot;20300&quot; value=&quot;Slide 28 - &amp;quot;BRAHMA: technical specs&amp;quot;&quot;/&gt;&lt;property id=&quot;20307&quot; value=&quot;359&quot;/&gt;&lt;/object&gt;&lt;object type=&quot;3&quot; unique_id=&quot;11763&quot;&gt;&lt;property id=&quot;20148&quot; value=&quot;5&quot;/&gt;&lt;property id=&quot;20300&quot; value=&quot;Slide 27 - &amp;quot;Brahmavolver: the processing software&amp;quot;&quot;/&gt;&lt;property id=&quot;20307&quot; value=&quot;362&quot;/&gt;&lt;/object&gt;&lt;object type=&quot;3&quot; unique_id=&quot;11924&quot;&gt;&lt;property id=&quot;20148&quot; value=&quot;5&quot;/&gt;&lt;property id=&quot;20300&quot; value=&quot;Slide 29 - &amp;quot;Source localization from B-format signals&amp;quot;&quot;/&gt;&lt;property id=&quot;20307&quot; value=&quot;364&quot;/&gt;&lt;/object&gt;&lt;object type=&quot;3&quot; unique_id=&quot;12024&quot;&gt;&lt;property id=&quot;20148&quot; value=&quot;5&quot;/&gt;&lt;property id=&quot;20300&quot; value=&quot;Slide 30 - &amp;quot;Trajectory from multiple recording buoys&amp;quot;&quot;/&gt;&lt;property id=&quot;20307&quot; value=&quot;365&quot;/&gt;&lt;/object&gt;&lt;object type=&quot;3&quot; unique_id=&quot;13453&quot;&gt;&lt;property id=&quot;20148&quot; value=&quot;5&quot;/&gt;&lt;property id=&quot;20300&quot; value=&quot;Slide 31 - &amp;quot;The CITYAMP computer program&amp;quot;&quot;/&gt;&lt;property id=&quot;20307&quot; value=&quot;366&quot;/&gt;&lt;/object&gt;&lt;object type=&quot;3&quot; unique_id=&quot;13454&quot;&gt;&lt;property id=&quot;20148&quot; value=&quot;5&quot;/&gt;&lt;property id=&quot;20300&quot; value=&quot;Slide 32 - &amp;quot;Sound sources&amp;quot;&quot;/&gt;&lt;property id=&quot;20307&quot; value=&quot;367&quot;/&gt;&lt;/object&gt;&lt;object type=&quot;3&quot; unique_id=&quot;13457&quot;&gt;&lt;property id=&quot;20148&quot; value=&quot;5&quot;/&gt;&lt;property id=&quot;20300&quot; value=&quot;Slide 33 - &amp;quot;Measurements of noise emission&amp;quot;&quot;/&gt;&lt;property id=&quot;20307&quot; value=&quot;370&quot;/&gt;&lt;/object&gt;&lt;object type=&quot;3&quot; unique_id=&quot;13458&quot;&gt;&lt;property id=&quot;20148&quot; value=&quot;5&quot;/&gt;&lt;property id=&quot;20300&quot; value=&quot;Slide 34 - &amp;quot;Data-Base of SEL – road vehicles&amp;quot;&quot;/&gt;&lt;property id=&quot;20307&quot; value=&quot;371&quot;/&gt;&lt;/object&gt;&lt;object type=&quot;3&quot; unique_id=&quot;13459&quot;&gt;&lt;property id=&quot;20148&quot; value=&quot;5&quot;/&gt;&lt;property id=&quot;20300&quot; value=&quot;Slide 35 - &amp;quot;Data-Base of SEL – railway vehicles&amp;quot;&quot;/&gt;&lt;property id=&quot;20307&quot; value=&quot;372&quot;/&gt;&lt;/object&gt;&lt;object type=&quot;3&quot; unique_id=&quot;13460&quot;&gt;&lt;property id=&quot;20148&quot; value=&quot;5&quot;/&gt;&lt;property id=&quot;20300&quot; value=&quot;Slide 36 - &amp;quot;Computation formulas&amp;quot;&quot;/&gt;&lt;property id=&quot;20307&quot; value=&quot;373&quot;/&gt;&lt;/object&gt;&lt;object type=&quot;3&quot; unique_id=&quot;13461&quot;&gt;&lt;property id=&quot;20148&quot; value=&quot;5&quot;/&gt;&lt;property id=&quot;20300&quot; value=&quot;Slide 37 - &amp;quot;Propagation at distant receivers&amp;quot;&quot;/&gt;&lt;property id=&quot;20307&quot; value=&quot;374&quot;/&gt;&lt;/object&gt;&lt;object type=&quot;3&quot; unique_id=&quot;13462&quot;&gt;&lt;property id=&quot;20148&quot; value=&quot;5&quot;/&gt;&lt;property id=&quot;20300&quot; value=&quot;Slide 38 - &amp;quot;Effects of screens&amp;quot;&quot;/&gt;&lt;property id=&quot;20307&quot; value=&quot;375&quot;/&gt;&lt;/object&gt;&lt;object type=&quot;3&quot; unique_id=&quot;13463&quot;&gt;&lt;property id=&quot;20148&quot; value=&quot;5&quot;/&gt;&lt;property id=&quot;20300&quot; value=&quot;Slide 39 - &amp;quot;CITYMAP software architecture&amp;quot;&quot;/&gt;&lt;property id=&quot;20307&quot; value=&quot;376&quot;/&gt;&lt;/object&gt;&lt;object type=&quot;3&quot; unique_id=&quot;13464&quot;&gt;&lt;property id=&quot;20148&quot; value=&quot;5&quot;/&gt;&lt;property id=&quot;20300&quot; value=&quot;Slide 40 - &amp;quot;Geometry definition in AutoCAD&amp;quot;&quot;/&gt;&lt;property id=&quot;20307&quot; value=&quot;377&quot;/&gt;&lt;/object&gt;&lt;object type=&quot;3&quot; unique_id=&quot;13465&quot;&gt;&lt;property id=&quot;20148&quot; value=&quot;5&quot;/&gt;&lt;property id=&quot;20300&quot; value=&quot;Slide 41 - &amp;quot;Import of DXF file in Citymap&amp;quot;&quot;/&gt;&lt;property id=&quot;20307&quot; value=&quot;378&quot;/&gt;&lt;/object&gt;&lt;object type=&quot;3&quot; unique_id=&quot;13466&quot;&gt;&lt;property id=&quot;20148&quot; value=&quot;5&quot;/&gt;&lt;property id=&quot;20300&quot; value=&quot;Slide 42 - &amp;quot;Traffic flow data for roads and railways&amp;quot;&quot;/&gt;&lt;property id=&quot;20307&quot; value=&quot;379&quot;/&gt;&lt;/object&gt;&lt;object type=&quot;3&quot; unique_id=&quot;13467&quot;&gt;&lt;property id=&quot;20148&quot; value=&quot;5&quot;/&gt;&lt;property id=&quot;20300&quot; value=&quot;Slide 43 - &amp;quot;Single-point computation&amp;quot;&quot;/&gt;&lt;property id=&quot;20307&quot; value=&quot;380&quot;/&gt;&lt;/object&gt;&lt;object type=&quot;3&quot; unique_id=&quot;13468&quot;&gt;&lt;property id=&quot;20148&quot; value=&quot;5&quot;/&gt;&lt;property id=&quot;20300&quot; value=&quot;Slide 44 - &amp;quot;Computation on a grid of receivers&amp;quot;&quot;/&gt;&lt;property id=&quot;20307&quot; value=&quot;381&quot;/&gt;&lt;/object&gt;&lt;object type=&quot;3&quot; unique_id=&quot;13469&quot;&gt;&lt;property id=&quot;20148&quot; value=&quot;5&quot;/&gt;&lt;property id=&quot;20300&quot; value=&quot;Slide 45 - &amp;quot;Post-processing with Surfer&amp;quot;&quot;/&gt;&lt;property id=&quot;20307&quot; value=&quot;382&quot;/&gt;&lt;/object&gt;&lt;object type=&quot;3&quot; unique_id=&quot;13470&quot;&gt;&lt;property id=&quot;20148&quot; value=&quot;5&quot;/&gt;&lt;property id=&quot;20300&quot; value=&quot;Slide 46 - &amp;quot;From Surfer back to AutoCAD&amp;quot;&quot;/&gt;&lt;property id=&quot;20307&quot; value=&quot;383&quot;/&gt;&lt;/object&gt;&lt;object type=&quot;3&quot; unique_id=&quot;13783&quot;&gt;&lt;property id=&quot;20148&quot; value=&quot;5&quot;/&gt;&lt;property id=&quot;20300&quot; value=&quot;Slide 47 - &amp;quot;Underwater extension of Citymap&amp;quot;&quot;/&gt;&lt;property id=&quot;20307&quot; value=&quot;384&quot;/&gt;&lt;/object&gt;&lt;object type=&quot;3&quot; unique_id=&quot;13784&quot;&gt;&lt;property id=&quot;20148&quot; value=&quot;5&quot;/&gt;&lt;property id=&quot;20300&quot; value=&quot;Slide 49 - &amp;quot;Times and costs&amp;quot;&quot;/&gt;&lt;property id=&quot;20307&quot; value=&quot;385&quot;/&gt;&lt;/object&gt;&lt;object type=&quot;3&quot; unique_id=&quot;13785&quot;&gt;&lt;property id=&quot;20148&quot; value=&quot;5&quot;/&gt;&lt;property id=&quot;20300&quot; value=&quot;Slide 50 - &amp;quot;Times and costs&amp;quot;&quot;/&gt;&lt;property id=&quot;20307&quot; value=&quot;386&quot;/&gt;&lt;/object&gt;&lt;object type=&quot;3&quot; unique_id=&quot;14281&quot;&gt;&lt;property id=&quot;20148&quot; value=&quot;5&quot;/&gt;&lt;property id=&quot;20300&quot; value=&quot;Slide 21 - &amp;quot;Hydrophones for Brahma&amp;quot;&quot;/&gt;&lt;property id=&quot;20307&quot; value=&quot;390&quot;/&gt;&lt;/object&gt;&lt;object type=&quot;3&quot; unique_id=&quot;14282&quot;&gt;&lt;property id=&quot;20148&quot; value=&quot;5&quot;/&gt;&lt;property id=&quot;20300&quot; value=&quot;Slide 22 - &amp;quot;Underwater probe for Brahma&amp;quot;&quot;/&gt;&lt;property id=&quot;20307&quot; value=&quot;387&quot;/&gt;&lt;/object&gt;&lt;object type=&quot;3&quot; unique_id=&quot;14283&quot;&gt;&lt;property id=&quot;20148&quot; value=&quot;5&quot;/&gt;&lt;property id=&quot;20300&quot; value=&quot;Slide 23 - &amp;quot;Underwater case for Brahma&amp;quot;&quot;/&gt;&lt;property id=&quot;20307&quot; value=&quot;391&quot;/&gt;&lt;/object&gt;&lt;object type=&quot;3&quot; unique_id=&quot;14284&quot;&gt;&lt;property id=&quot;20148&quot; value=&quot;5&quot;/&gt;&lt;property id=&quot;20300&quot; value=&quot;Slide 24 - &amp;quot;BRAHMA: 4-channels recorder&amp;quot;&quot;/&gt;&lt;property id=&quot;20307&quot; value=&quot;388&quot;/&gt;&lt;/object&gt;&lt;object type=&quot;3&quot; unique_id=&quot;14285&quot;&gt;&lt;property id=&quot;20148&quot; value=&quot;5&quot;/&gt;&lt;property id=&quot;20300&quot; value=&quot;Slide 25 - &amp;quot;BRAHMA: 4-channels underwater recorder&amp;quot;&quot;/&gt;&lt;property id=&quot;20307&quot; value=&quot;389&quot;/&gt;&lt;/object&gt;&lt;object type=&quot;3&quot; unique_id=&quot;14286&quot;&gt;&lt;property id=&quot;20148&quot; value=&quot;5&quot;/&gt;&lt;property id=&quot;20300&quot; value=&quot;Slide 26 - &amp;quot;BRAHMA: 4-channels underwater recorder&amp;quot;&quot;/&gt;&lt;property id=&quot;20307&quot; value=&quot;392&quot;/&gt;&lt;/object&gt;&lt;object type=&quot;3&quot; unique_id=&quot;14495&quot;&gt;&lt;property id=&quot;20148&quot; value=&quot;5&quot;/&gt;&lt;property id=&quot;20300&quot; value=&quot;Slide 48 - &amp;quot;Example of usage of Underwater Citymap&amp;quot;&quot;/&gt;&lt;property id=&quot;20307&quot; value=&quot;393&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3.1|1.9|19.1"/>
</p:tagLst>
</file>

<file path=ppt/tags/tag3.xml><?xml version="1.0" encoding="utf-8"?>
<p:tagLst xmlns:a="http://schemas.openxmlformats.org/drawingml/2006/main" xmlns:r="http://schemas.openxmlformats.org/officeDocument/2006/relationships" xmlns:p="http://schemas.openxmlformats.org/presentationml/2006/main">
  <p:tag name="TIMING" val="|7.6|11.6"/>
</p:tagLst>
</file>

<file path=ppt/tags/tag4.xml><?xml version="1.0" encoding="utf-8"?>
<p:tagLst xmlns:a="http://schemas.openxmlformats.org/drawingml/2006/main" xmlns:r="http://schemas.openxmlformats.org/officeDocument/2006/relationships" xmlns:p="http://schemas.openxmlformats.org/presentationml/2006/main">
  <p:tag name="TIMING" val="|10.4|5.3"/>
</p:tagLst>
</file>

<file path=ppt/tags/tag5.xml><?xml version="1.0" encoding="utf-8"?>
<p:tagLst xmlns:a="http://schemas.openxmlformats.org/drawingml/2006/main" xmlns:r="http://schemas.openxmlformats.org/officeDocument/2006/relationships" xmlns:p="http://schemas.openxmlformats.org/presentationml/2006/main">
  <p:tag name="TIMING" val="|10.6|9.8|2.1|12.3|28"/>
</p:tagLst>
</file>

<file path=ppt/tags/tag6.xml><?xml version="1.0" encoding="utf-8"?>
<p:tagLst xmlns:a="http://schemas.openxmlformats.org/drawingml/2006/main" xmlns:r="http://schemas.openxmlformats.org/officeDocument/2006/relationships" xmlns:p="http://schemas.openxmlformats.org/presentationml/2006/main">
  <p:tag name="TIMING" val="|7.2|7.2|9.3|11.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2148</TotalTime>
  <Words>1610</Words>
  <Application>Microsoft Office PowerPoint</Application>
  <PresentationFormat>On-screen Show (4:3)</PresentationFormat>
  <Paragraphs>205</Paragraphs>
  <Slides>33</Slides>
  <Notes>8</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5</vt:i4>
      </vt:variant>
      <vt:variant>
        <vt:lpstr>Slide Titles</vt:lpstr>
      </vt:variant>
      <vt:variant>
        <vt:i4>33</vt:i4>
      </vt:variant>
    </vt:vector>
  </HeadingPairs>
  <TitlesOfParts>
    <vt:vector size="44" baseType="lpstr">
      <vt:lpstr>Arial</vt:lpstr>
      <vt:lpstr>Times New Roman</vt:lpstr>
      <vt:lpstr>Verdana</vt:lpstr>
      <vt:lpstr>Tahoma</vt:lpstr>
      <vt:lpstr>Symbol</vt:lpstr>
      <vt:lpstr>Default Design</vt:lpstr>
      <vt:lpstr>Microsoft Word Picture</vt:lpstr>
      <vt:lpstr>Grafica CorelDRAW 7.0 </vt:lpstr>
      <vt:lpstr>Corel PHOTO-PAINT 7.0 Image</vt:lpstr>
      <vt:lpstr>Microsoft Equation 3.0</vt:lpstr>
      <vt:lpstr>Immagine di Microsoft Word</vt:lpstr>
      <vt:lpstr>“Underwater applications of the Ambisonics technology”</vt:lpstr>
      <vt:lpstr>Goals</vt:lpstr>
      <vt:lpstr>Ambisonics technology</vt:lpstr>
      <vt:lpstr>Ambisonics recording and playback</vt:lpstr>
      <vt:lpstr>Ambisonics Technology</vt:lpstr>
      <vt:lpstr>The Soundfield microphone</vt:lpstr>
      <vt:lpstr>Other tetrahedrical microphones</vt:lpstr>
      <vt:lpstr>The B-format components</vt:lpstr>
      <vt:lpstr>A-format to B-format</vt:lpstr>
      <vt:lpstr>A-format to B-format</vt:lpstr>
      <vt:lpstr>Recording</vt:lpstr>
      <vt:lpstr>Encoding (synthetic B-format)</vt:lpstr>
      <vt:lpstr>Processing</vt:lpstr>
      <vt:lpstr>Decoding &amp; Playback</vt:lpstr>
      <vt:lpstr>Software for Ambisonics decoding</vt:lpstr>
      <vt:lpstr>Software for Ambisonics processing</vt:lpstr>
      <vt:lpstr>Rooms for Ambisonics playback</vt:lpstr>
      <vt:lpstr>Rooms for Ambisonics playback</vt:lpstr>
      <vt:lpstr>BRAHMA: 4-channels recorder</vt:lpstr>
      <vt:lpstr>BRAHMA: 4-channels recorder</vt:lpstr>
      <vt:lpstr>Hydrophones for Brahma</vt:lpstr>
      <vt:lpstr>Underwater probe for Brahma</vt:lpstr>
      <vt:lpstr>Underwater case for Brahma</vt:lpstr>
      <vt:lpstr>BRAHMA: 4-channels recorder</vt:lpstr>
      <vt:lpstr>BRAHMA: 4-channels underwater recorder</vt:lpstr>
      <vt:lpstr>BRAHMA: 4-channels underwater recorder</vt:lpstr>
      <vt:lpstr>Brahmavolver: the processing software</vt:lpstr>
      <vt:lpstr>BRAHMA: technical specs</vt:lpstr>
      <vt:lpstr>Source localization from B-format signals</vt:lpstr>
      <vt:lpstr>Trajectory from multiple recording buoys</vt:lpstr>
      <vt:lpstr>Underwater extension of Citymap</vt:lpstr>
      <vt:lpstr>Example of usage of Underwater Citymap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Andrea</dc:creator>
  <cp:lastModifiedBy>Angelo Farina</cp:lastModifiedBy>
  <cp:revision>74</cp:revision>
  <dcterms:created xsi:type="dcterms:W3CDTF">2004-10-25T12:02:33Z</dcterms:created>
  <dcterms:modified xsi:type="dcterms:W3CDTF">2017-06-25T15:59:55Z</dcterms:modified>
</cp:coreProperties>
</file>